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Raleway"/>
      <p:regular r:id="rId46"/>
      <p:bold r:id="rId47"/>
      <p:italic r:id="rId48"/>
      <p:boldItalic r:id="rId49"/>
    </p:embeddedFont>
    <p:embeddedFont>
      <p:font typeface="Oswald Regular"/>
      <p:regular r:id="rId50"/>
      <p:bold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Lobster"/>
      <p:regular r:id="rId56"/>
    </p:embeddedFont>
    <p:embeddedFont>
      <p:font typeface="Lato"/>
      <p:regular r:id="rId57"/>
      <p:bold r:id="rId58"/>
      <p:italic r:id="rId59"/>
      <p:boldItalic r:id="rId60"/>
    </p:embeddedFont>
    <p:embeddedFont>
      <p:font typeface="Average"/>
      <p:regular r:id="rId61"/>
    </p:embeddedFont>
    <p:embeddedFont>
      <p:font typeface="Oswald"/>
      <p:regular r:id="rId62"/>
      <p:bold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36D5477-392A-46D0-9B65-DF9DF3285AD5}">
  <a:tblStyle styleId="{A36D5477-392A-46D0-9B65-DF9DF3285A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aleway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italic.fntdata"/><Relationship Id="rId47" Type="http://schemas.openxmlformats.org/officeDocument/2006/relationships/font" Target="fonts/Raleway-bold.fntdata"/><Relationship Id="rId49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swald-regular.fntdata"/><Relationship Id="rId61" Type="http://schemas.openxmlformats.org/officeDocument/2006/relationships/font" Target="fonts/Average-regular.fntdata"/><Relationship Id="rId20" Type="http://schemas.openxmlformats.org/officeDocument/2006/relationships/slide" Target="slides/slide15.xml"/><Relationship Id="rId63" Type="http://schemas.openxmlformats.org/officeDocument/2006/relationships/font" Target="fonts/Oswald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swaldRegular-bold.fntdata"/><Relationship Id="rId50" Type="http://schemas.openxmlformats.org/officeDocument/2006/relationships/font" Target="fonts/OswaldRegular-regular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6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-italic.fntdata"/><Relationship Id="rId13" Type="http://schemas.openxmlformats.org/officeDocument/2006/relationships/slide" Target="slides/slide8.xml"/><Relationship Id="rId57" Type="http://schemas.openxmlformats.org/officeDocument/2006/relationships/font" Target="fonts/Lato-regular.fntdata"/><Relationship Id="rId12" Type="http://schemas.openxmlformats.org/officeDocument/2006/relationships/slide" Target="slides/slide7.xml"/><Relationship Id="rId56" Type="http://schemas.openxmlformats.org/officeDocument/2006/relationships/font" Target="fonts/Lobster-regular.fntdata"/><Relationship Id="rId15" Type="http://schemas.openxmlformats.org/officeDocument/2006/relationships/slide" Target="slides/slide10.xml"/><Relationship Id="rId59" Type="http://schemas.openxmlformats.org/officeDocument/2006/relationships/font" Target="fonts/Lato-italic.fntdata"/><Relationship Id="rId14" Type="http://schemas.openxmlformats.org/officeDocument/2006/relationships/slide" Target="slides/slide9.xml"/><Relationship Id="rId58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ba95b9071_0_4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ba95b9071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ba95b9071_0_4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ba95b9071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ba95b9071_0_4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ba95b9071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c955868f3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c955868f3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c955868f3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c955868f3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ba95b9071_0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ba95b9071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ba95b9071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ba95b907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ba95b9071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ba95b9071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ba95b9071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ba95b9071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ba95b9071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ba95b9071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ba95b9071_0_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ba95b9071_0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ba95b9071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ba95b9071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ba95b9071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ba95b9071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ba95b9071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ba95b9071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c955868f3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c955868f3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c955868f3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c955868f3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c955868f3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6c955868f3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ba95b9071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ba95b907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8ba95b9071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8ba95b9071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a95b9071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a95b907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b342e370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b342e370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c955868f3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c955868f3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b342e3709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b342e370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b342e3709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8b342e3709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ba95b9071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ba95b9071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ba95b9071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ba95b9071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b342e3709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8b342e3709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b342e3709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8b342e3709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c955868f3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6c955868f3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ba95b9071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8ba95b9071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ba95b9071_0_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8ba95b9071_0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ba95b9071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8ba95b9071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ba95b907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ba95b907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ba95b9071_0_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ba95b9071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ba95b907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ba95b907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c955868f3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c955868f3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ba95b907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ba95b907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ba95b9071_0_9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ba95b9071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ba95b9071_0_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ba95b9071_0_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jpg"/><Relationship Id="rId4" Type="http://schemas.openxmlformats.org/officeDocument/2006/relationships/hyperlink" Target="https://gabesucich.github.io/Project1_CGJK/" TargetMode="External"/><Relationship Id="rId5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0" y="1844"/>
            <a:ext cx="9143999" cy="513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5646225" y="0"/>
            <a:ext cx="28266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5753250" y="3174875"/>
            <a:ext cx="2719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Version 1</a:t>
            </a:r>
            <a:br>
              <a:rPr lang="en" sz="1800">
                <a:solidFill>
                  <a:srgbClr val="1155CC"/>
                </a:solidFill>
              </a:rPr>
            </a:br>
            <a:r>
              <a:rPr lang="en" sz="1800">
                <a:solidFill>
                  <a:srgbClr val="1155CC"/>
                </a:solidFill>
              </a:rPr>
              <a:t>July 2020</a:t>
            </a:r>
            <a:endParaRPr sz="1800">
              <a:solidFill>
                <a:srgbClr val="1155CC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9625" y="84825"/>
            <a:ext cx="6243251" cy="49515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8C8E5">
                <a:alpha val="91000"/>
              </a:srgbClr>
            </a:outerShdw>
          </a:effectLst>
        </p:spPr>
      </p:pic>
      <p:grpSp>
        <p:nvGrpSpPr>
          <p:cNvPr id="59" name="Google Shape;59;p13"/>
          <p:cNvGrpSpPr/>
          <p:nvPr/>
        </p:nvGrpSpPr>
        <p:grpSpPr>
          <a:xfrm>
            <a:off x="6941079" y="2855377"/>
            <a:ext cx="443589" cy="105632"/>
            <a:chOff x="4137525" y="2915950"/>
            <a:chExt cx="869100" cy="207000"/>
          </a:xfrm>
        </p:grpSpPr>
        <p:sp>
          <p:nvSpPr>
            <p:cNvPr id="60" name="Google Shape;60;p13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13"/>
          <p:cNvSpPr txBox="1"/>
          <p:nvPr>
            <p:ph type="ctrTitle"/>
          </p:nvPr>
        </p:nvSpPr>
        <p:spPr>
          <a:xfrm>
            <a:off x="5753380" y="838400"/>
            <a:ext cx="2719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Team 8</a:t>
            </a:r>
            <a:endParaRPr sz="30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</a:rPr>
              <a:t>Colin Whitcomb</a:t>
            </a:r>
            <a:endParaRPr sz="16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</a:rPr>
              <a:t>Gabe Sucich</a:t>
            </a:r>
            <a:endParaRPr sz="16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</a:rPr>
              <a:t>Jen Jayme</a:t>
            </a:r>
            <a:endParaRPr sz="16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363537"/>
            <a:ext cx="3645651" cy="550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4527950" y="980400"/>
            <a:ext cx="4033800" cy="33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Meet Brandon. </a:t>
            </a:r>
            <a:endParaRPr b="1" sz="3600">
              <a:solidFill>
                <a:srgbClr val="1155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 don’t really like to exercise exactly, but I don’t mind if I get exercise while I’m getting somewhere I have to go anyway…</a:t>
            </a:r>
            <a:endParaRPr i="1" sz="1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>
                <a:latin typeface="Oswald"/>
                <a:ea typeface="Oswald"/>
                <a:cs typeface="Oswald"/>
                <a:sym typeface="Oswald"/>
              </a:rPr>
              <a:t>“I want to know how far away something is so</a:t>
            </a:r>
            <a:r>
              <a:rPr b="1" lang="en" sz="1800">
                <a:latin typeface="Oswald"/>
                <a:ea typeface="Oswald"/>
                <a:cs typeface="Oswald"/>
                <a:sym typeface="Oswald"/>
              </a:rPr>
              <a:t> I know if I can walk that far or if I should ride my bike instead.” </a:t>
            </a:r>
            <a:endParaRPr b="1" sz="1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48" name="Google Shape;148;p22"/>
          <p:cNvGrpSpPr/>
          <p:nvPr/>
        </p:nvGrpSpPr>
        <p:grpSpPr>
          <a:xfrm>
            <a:off x="250525" y="3210324"/>
            <a:ext cx="1945500" cy="1342906"/>
            <a:chOff x="7051574" y="924360"/>
            <a:chExt cx="2212053" cy="1147587"/>
          </a:xfrm>
        </p:grpSpPr>
        <p:pic>
          <p:nvPicPr>
            <p:cNvPr id="149" name="Google Shape;149;p22"/>
            <p:cNvPicPr preferRelativeResize="0"/>
            <p:nvPr/>
          </p:nvPicPr>
          <p:blipFill rotWithShape="1">
            <a:blip r:embed="rId4">
              <a:alphaModFix/>
            </a:blip>
            <a:srcRect b="58371" l="0" r="0" t="0"/>
            <a:stretch/>
          </p:blipFill>
          <p:spPr>
            <a:xfrm>
              <a:off x="7051574" y="1029155"/>
              <a:ext cx="2212053" cy="10427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0" name="Google Shape;150;p2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618939" y="948416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22"/>
            <p:cNvSpPr txBox="1"/>
            <p:nvPr/>
          </p:nvSpPr>
          <p:spPr>
            <a:xfrm>
              <a:off x="7264934" y="1355148"/>
              <a:ext cx="18276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28C8E5"/>
                  </a:solidFill>
                  <a:latin typeface="Raleway"/>
                  <a:ea typeface="Raleway"/>
                  <a:cs typeface="Raleway"/>
                  <a:sym typeface="Raleway"/>
                </a:rPr>
                <a:t>Earn Points for Biking to School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Meet Nicole.</a:t>
            </a:r>
            <a:endParaRPr b="1" sz="30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D9D9D9"/>
                </a:solidFill>
                <a:latin typeface="Oswald"/>
                <a:ea typeface="Oswald"/>
                <a:cs typeface="Oswald"/>
                <a:sym typeface="Oswald"/>
              </a:rPr>
              <a:t>My friends and I go out to eat after school a lot.  We want to eat healthy but we usually go to the first, closest place we can think of and order french fries.  We might try new places if we had a fun way to find healthy meals nearby...  </a:t>
            </a:r>
            <a:endParaRPr sz="1800">
              <a:solidFill>
                <a:srgbClr val="D9D9D9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>
                <a:latin typeface="Oswald"/>
                <a:ea typeface="Oswald"/>
                <a:cs typeface="Oswald"/>
                <a:sym typeface="Oswald"/>
              </a:rPr>
              <a:t>“I want to see restaurant options in my area so that I can choose the location with healthier choices.”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7" name="Google Shape;157;p23"/>
          <p:cNvPicPr preferRelativeResize="0"/>
          <p:nvPr/>
        </p:nvPicPr>
        <p:blipFill rotWithShape="1">
          <a:blip r:embed="rId3">
            <a:alphaModFix/>
          </a:blip>
          <a:srcRect b="20480" l="0" r="0" t="5822"/>
          <a:stretch/>
        </p:blipFill>
        <p:spPr>
          <a:xfrm>
            <a:off x="4491200" y="0"/>
            <a:ext cx="46528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23"/>
          <p:cNvGrpSpPr/>
          <p:nvPr/>
        </p:nvGrpSpPr>
        <p:grpSpPr>
          <a:xfrm>
            <a:off x="4491200" y="3638074"/>
            <a:ext cx="1945500" cy="1342906"/>
            <a:chOff x="7051574" y="924360"/>
            <a:chExt cx="2212053" cy="1147587"/>
          </a:xfrm>
        </p:grpSpPr>
        <p:pic>
          <p:nvPicPr>
            <p:cNvPr id="159" name="Google Shape;159;p23"/>
            <p:cNvPicPr preferRelativeResize="0"/>
            <p:nvPr/>
          </p:nvPicPr>
          <p:blipFill rotWithShape="1">
            <a:blip r:embed="rId4">
              <a:alphaModFix/>
            </a:blip>
            <a:srcRect b="58371" l="0" r="0" t="0"/>
            <a:stretch/>
          </p:blipFill>
          <p:spPr>
            <a:xfrm>
              <a:off x="7051574" y="1029155"/>
              <a:ext cx="2212053" cy="10427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60" name="Google Shape;160;p23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618939" y="948416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23"/>
            <p:cNvSpPr txBox="1"/>
            <p:nvPr/>
          </p:nvSpPr>
          <p:spPr>
            <a:xfrm>
              <a:off x="7264934" y="1355148"/>
              <a:ext cx="18276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28C8E5"/>
                  </a:solidFill>
                  <a:latin typeface="Raleway"/>
                  <a:ea typeface="Raleway"/>
                  <a:cs typeface="Raleway"/>
                  <a:sym typeface="Raleway"/>
                </a:rPr>
                <a:t>Earn Points for Eating Healthy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4451750" y="5232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Meet Sam</a:t>
            </a:r>
            <a:endParaRPr sz="30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en" sz="1800">
                <a:solidFill>
                  <a:srgbClr val="D9D9D9"/>
                </a:solidFill>
                <a:latin typeface="Oswald"/>
                <a:ea typeface="Oswald"/>
                <a:cs typeface="Oswald"/>
                <a:sym typeface="Oswald"/>
              </a:rPr>
              <a:t>I hang out at my friends’ house after school all the time. I usually get a ride from my mom, but I guess I could ride my bike or skateboard...</a:t>
            </a:r>
            <a:r>
              <a:rPr lang="en" sz="1800">
                <a:solidFill>
                  <a:srgbClr val="D9D9D9"/>
                </a:solidFill>
                <a:latin typeface="Oswald"/>
                <a:ea typeface="Oswald"/>
                <a:cs typeface="Oswald"/>
                <a:sym typeface="Oswald"/>
              </a:rPr>
              <a:t>  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“I really love games. Project Miles makes exercising fun!”</a:t>
            </a:r>
            <a:endParaRPr b="1"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66150"/>
            <a:ext cx="3673092" cy="5509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9200" y="3695350"/>
            <a:ext cx="1459251" cy="1157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24"/>
          <p:cNvGrpSpPr/>
          <p:nvPr/>
        </p:nvGrpSpPr>
        <p:grpSpPr>
          <a:xfrm>
            <a:off x="3405050" y="3602561"/>
            <a:ext cx="1945500" cy="1342906"/>
            <a:chOff x="7051574" y="924360"/>
            <a:chExt cx="2212053" cy="1147587"/>
          </a:xfrm>
        </p:grpSpPr>
        <p:pic>
          <p:nvPicPr>
            <p:cNvPr id="170" name="Google Shape;170;p24"/>
            <p:cNvPicPr preferRelativeResize="0"/>
            <p:nvPr/>
          </p:nvPicPr>
          <p:blipFill rotWithShape="1">
            <a:blip r:embed="rId5">
              <a:alphaModFix/>
            </a:blip>
            <a:srcRect b="58371" l="0" r="0" t="0"/>
            <a:stretch/>
          </p:blipFill>
          <p:spPr>
            <a:xfrm>
              <a:off x="7051574" y="1029155"/>
              <a:ext cx="2212053" cy="10427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71" name="Google Shape;171;p24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618939" y="948416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24"/>
            <p:cNvSpPr txBox="1"/>
            <p:nvPr/>
          </p:nvSpPr>
          <p:spPr>
            <a:xfrm>
              <a:off x="7264934" y="1355148"/>
              <a:ext cx="18276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28C8E5"/>
                  </a:solidFill>
                  <a:latin typeface="Raleway"/>
                  <a:ea typeface="Raleway"/>
                  <a:cs typeface="Raleway"/>
                  <a:sym typeface="Raleway"/>
                </a:rPr>
                <a:t>Earn Points for Getting From Place To Place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idx="4294967295" type="body"/>
          </p:nvPr>
        </p:nvSpPr>
        <p:spPr>
          <a:xfrm>
            <a:off x="882275" y="275550"/>
            <a:ext cx="7333500" cy="1140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Design Process</a:t>
            </a:r>
            <a:endParaRPr b="1" sz="3600">
              <a:solidFill>
                <a:srgbClr val="1155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178" name="Google Shape;178;p25"/>
          <p:cNvGrpSpPr/>
          <p:nvPr/>
        </p:nvGrpSpPr>
        <p:grpSpPr>
          <a:xfrm>
            <a:off x="5632317" y="1113575"/>
            <a:ext cx="3305700" cy="3483050"/>
            <a:chOff x="5632317" y="1189775"/>
            <a:chExt cx="3305700" cy="3483050"/>
          </a:xfrm>
        </p:grpSpPr>
        <p:sp>
          <p:nvSpPr>
            <p:cNvPr id="179" name="Google Shape;179;p25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Build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" name="Google Shape;180;p25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DAILY MEETINGS X2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DAILY MORNING MERGES &amp; GOAL-SETTING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BACK-END AND FRONT-END TASKS DIVIDED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REGULAR SLACK MESSAGES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AFTERNOON REVIEWS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1" name="Google Shape;181;p25"/>
          <p:cNvGrpSpPr/>
          <p:nvPr/>
        </p:nvGrpSpPr>
        <p:grpSpPr>
          <a:xfrm>
            <a:off x="2944204" y="1113575"/>
            <a:ext cx="3305700" cy="3483050"/>
            <a:chOff x="2944204" y="1189775"/>
            <a:chExt cx="3305700" cy="3483050"/>
          </a:xfrm>
        </p:grpSpPr>
        <p:sp>
          <p:nvSpPr>
            <p:cNvPr id="182" name="Google Shape;182;p25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Formulate Plan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" name="Google Shape;183;p25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WIREFRAMES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VAR STRUCTURE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KEY FUNCTIONS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DIVIDE &amp; DELEGATE CODE SEGMENTS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4" name="Google Shape;184;p25"/>
          <p:cNvGrpSpPr/>
          <p:nvPr/>
        </p:nvGrpSpPr>
        <p:grpSpPr>
          <a:xfrm>
            <a:off x="74875" y="1096277"/>
            <a:ext cx="3546900" cy="2798536"/>
            <a:chOff x="0" y="1189989"/>
            <a:chExt cx="3546900" cy="2798536"/>
          </a:xfrm>
        </p:grpSpPr>
        <p:sp>
          <p:nvSpPr>
            <p:cNvPr id="185" name="Google Shape;185;p25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Formulate Concept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" name="Google Shape;186;p25"/>
            <p:cNvSpPr txBox="1"/>
            <p:nvPr/>
          </p:nvSpPr>
          <p:spPr>
            <a:xfrm>
              <a:off x="655350" y="2057125"/>
              <a:ext cx="2236200" cy="19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BRAINSTORM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RESEARCH APIs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DECIDE IDEA WITH BEST POTENTIAL FOR SUCCESS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HAND-SKETCH A PLAN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87" name="Google Shape;187;p25"/>
          <p:cNvCxnSpPr/>
          <p:nvPr/>
        </p:nvCxnSpPr>
        <p:spPr>
          <a:xfrm flipH="1">
            <a:off x="3015600" y="2095900"/>
            <a:ext cx="21300" cy="1657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5"/>
          <p:cNvCxnSpPr/>
          <p:nvPr/>
        </p:nvCxnSpPr>
        <p:spPr>
          <a:xfrm flipH="1">
            <a:off x="5758800" y="2095900"/>
            <a:ext cx="21300" cy="1657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idx="4294967295" type="body"/>
          </p:nvPr>
        </p:nvSpPr>
        <p:spPr>
          <a:xfrm>
            <a:off x="882275" y="199350"/>
            <a:ext cx="7333500" cy="765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Initial Concept</a:t>
            </a:r>
            <a:endParaRPr b="1" sz="3600">
              <a:solidFill>
                <a:srgbClr val="1155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25" y="837625"/>
            <a:ext cx="7749972" cy="40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4294967295" type="body"/>
          </p:nvPr>
        </p:nvSpPr>
        <p:spPr>
          <a:xfrm>
            <a:off x="1113925" y="1416000"/>
            <a:ext cx="32478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Planning Wireframe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00" name="Google Shape;200;p27"/>
          <p:cNvSpPr/>
          <p:nvPr/>
        </p:nvSpPr>
        <p:spPr>
          <a:xfrm>
            <a:off x="4389125" y="857575"/>
            <a:ext cx="178200" cy="41214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7"/>
          <p:cNvSpPr txBox="1"/>
          <p:nvPr>
            <p:ph idx="4294967295" type="body"/>
          </p:nvPr>
        </p:nvSpPr>
        <p:spPr>
          <a:xfrm>
            <a:off x="4670925" y="1568400"/>
            <a:ext cx="32478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Side by Side of initial Wireframe vs. end product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50" y="857575"/>
            <a:ext cx="4320275" cy="412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1900" y="857575"/>
            <a:ext cx="4479823" cy="412139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7"/>
          <p:cNvSpPr txBox="1"/>
          <p:nvPr>
            <p:ph idx="4294967295" type="body"/>
          </p:nvPr>
        </p:nvSpPr>
        <p:spPr>
          <a:xfrm>
            <a:off x="882275" y="199350"/>
            <a:ext cx="7333500" cy="765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Planning Wireframe</a:t>
            </a:r>
            <a:endParaRPr b="1" sz="3600">
              <a:solidFill>
                <a:srgbClr val="1155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/>
          <p:nvPr/>
        </p:nvSpPr>
        <p:spPr>
          <a:xfrm>
            <a:off x="4389125" y="693525"/>
            <a:ext cx="178200" cy="444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8"/>
          <p:cNvPicPr preferRelativeResize="0"/>
          <p:nvPr/>
        </p:nvPicPr>
        <p:blipFill rotWithShape="1">
          <a:blip r:embed="rId3">
            <a:alphaModFix/>
          </a:blip>
          <a:srcRect b="0" l="6244" r="0" t="14813"/>
          <a:stretch/>
        </p:blipFill>
        <p:spPr>
          <a:xfrm>
            <a:off x="168400" y="846463"/>
            <a:ext cx="4875375" cy="413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 rotWithShape="1">
          <a:blip r:embed="rId4">
            <a:alphaModFix/>
          </a:blip>
          <a:srcRect b="47384" l="13781" r="13875" t="12380"/>
          <a:stretch/>
        </p:blipFill>
        <p:spPr>
          <a:xfrm>
            <a:off x="3761362" y="199350"/>
            <a:ext cx="4454414" cy="132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 rotWithShape="1">
          <a:blip r:embed="rId5">
            <a:alphaModFix/>
          </a:blip>
          <a:srcRect b="35480" l="13677" r="14218" t="22904"/>
          <a:stretch/>
        </p:blipFill>
        <p:spPr>
          <a:xfrm>
            <a:off x="4449700" y="1257875"/>
            <a:ext cx="4454424" cy="137907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/>
          <p:nvPr>
            <p:ph idx="4294967295" type="body"/>
          </p:nvPr>
        </p:nvSpPr>
        <p:spPr>
          <a:xfrm>
            <a:off x="882275" y="199350"/>
            <a:ext cx="7333500" cy="1140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End Product</a:t>
            </a:r>
            <a:endParaRPr b="1" sz="3600">
              <a:solidFill>
                <a:srgbClr val="1155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14" name="Google Shape;214;p28"/>
          <p:cNvPicPr preferRelativeResize="0"/>
          <p:nvPr/>
        </p:nvPicPr>
        <p:blipFill rotWithShape="1">
          <a:blip r:embed="rId6">
            <a:alphaModFix/>
          </a:blip>
          <a:srcRect b="27267" l="0" r="11355" t="0"/>
          <a:stretch/>
        </p:blipFill>
        <p:spPr>
          <a:xfrm>
            <a:off x="3213638" y="2295650"/>
            <a:ext cx="5549846" cy="249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44433" cy="508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450" y="162725"/>
            <a:ext cx="6086750" cy="4873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1" name="Google Shape;221;p29"/>
          <p:cNvSpPr txBox="1"/>
          <p:nvPr>
            <p:ph idx="4294967295" type="body"/>
          </p:nvPr>
        </p:nvSpPr>
        <p:spPr>
          <a:xfrm>
            <a:off x="3432575" y="887550"/>
            <a:ext cx="4783200" cy="1344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MVP Goals</a:t>
            </a:r>
            <a:endParaRPr b="1" sz="3600">
              <a:solidFill>
                <a:srgbClr val="1155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Piece of duct tape sticking a note to the slide" id="222" name="Google Shape;222;p29"/>
          <p:cNvPicPr preferRelativeResize="0"/>
          <p:nvPr/>
        </p:nvPicPr>
        <p:blipFill rotWithShape="1">
          <a:blip r:embed="rId5">
            <a:alphaModFix/>
          </a:blip>
          <a:srcRect b="10011" l="9244" r="2118" t="5926"/>
          <a:stretch/>
        </p:blipFill>
        <p:spPr>
          <a:xfrm rot="154828">
            <a:off x="4945950" y="2090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 txBox="1"/>
          <p:nvPr>
            <p:ph idx="4294967295" type="body"/>
          </p:nvPr>
        </p:nvSpPr>
        <p:spPr>
          <a:xfrm>
            <a:off x="2983450" y="1606075"/>
            <a:ext cx="2892600" cy="29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Landing Pag</a:t>
            </a: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Attractive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User-friendly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Clear purpose, ways to interact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User Profile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User can choose a Marvel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  character as their avatar. 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Local storage determines new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  user vs returning user on visit.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DOM greets avatar with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   personalized text and simple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   image(s).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4" name="Google Shape;224;p29"/>
          <p:cNvSpPr txBox="1"/>
          <p:nvPr>
            <p:ph idx="4294967295" type="body"/>
          </p:nvPr>
        </p:nvSpPr>
        <p:spPr>
          <a:xfrm>
            <a:off x="5564975" y="1606075"/>
            <a:ext cx="32148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User Interactivity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* 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U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sers prompted to choose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b="1" lang="en" sz="12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Grab A Healthy Meal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or </a:t>
            </a:r>
            <a:r>
              <a:rPr b="1" lang="en" sz="12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Get Active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* Users prompted to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choose mode</a:t>
            </a:r>
            <a:br>
              <a:rPr b="1"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  of travel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, Input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start/end address</a:t>
            </a:r>
            <a:br>
              <a:rPr b="1"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* Choices &amp; locations saved to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local</a:t>
            </a:r>
            <a:br>
              <a:rPr b="1"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   storage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Key Functions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* 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App gives tips for local healthy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  meals, exercise, other health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* Award points for healthy choices.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* Score displayed as score grows.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idx="4294967295" type="body"/>
          </p:nvPr>
        </p:nvSpPr>
        <p:spPr>
          <a:xfrm>
            <a:off x="882275" y="352875"/>
            <a:ext cx="7333500" cy="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Git </a:t>
            </a:r>
            <a:r>
              <a:rPr b="1" lang="en" sz="36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Process</a:t>
            </a:r>
            <a:endParaRPr b="1" sz="3600">
              <a:solidFill>
                <a:srgbClr val="1155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37" y="1727177"/>
            <a:ext cx="4724314" cy="253437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/>
          <p:nvPr/>
        </p:nvSpPr>
        <p:spPr>
          <a:xfrm>
            <a:off x="5646225" y="0"/>
            <a:ext cx="28266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" name="Google Shape;232;p30"/>
          <p:cNvGrpSpPr/>
          <p:nvPr/>
        </p:nvGrpSpPr>
        <p:grpSpPr>
          <a:xfrm>
            <a:off x="3367054" y="4346352"/>
            <a:ext cx="443589" cy="105632"/>
            <a:chOff x="4738654" y="4651152"/>
            <a:chExt cx="443589" cy="105632"/>
          </a:xfrm>
        </p:grpSpPr>
        <p:sp>
          <p:nvSpPr>
            <p:cNvPr id="233" name="Google Shape;233;p30"/>
            <p:cNvSpPr/>
            <p:nvPr/>
          </p:nvSpPr>
          <p:spPr>
            <a:xfrm>
              <a:off x="4907622" y="4651152"/>
              <a:ext cx="105653" cy="10563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5076590" y="4651152"/>
              <a:ext cx="105653" cy="10563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4738654" y="4651152"/>
              <a:ext cx="105653" cy="10563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30"/>
          <p:cNvSpPr txBox="1"/>
          <p:nvPr>
            <p:ph idx="4294967295" type="ctrTitle"/>
          </p:nvPr>
        </p:nvSpPr>
        <p:spPr>
          <a:xfrm>
            <a:off x="5646275" y="533600"/>
            <a:ext cx="2826600" cy="5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Master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37" name="Google Shape;237;p30"/>
          <p:cNvSpPr/>
          <p:nvPr/>
        </p:nvSpPr>
        <p:spPr>
          <a:xfrm>
            <a:off x="6948375" y="1069325"/>
            <a:ext cx="222300" cy="4215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0"/>
          <p:cNvSpPr txBox="1"/>
          <p:nvPr>
            <p:ph idx="4294967295" type="ctrTitle"/>
          </p:nvPr>
        </p:nvSpPr>
        <p:spPr>
          <a:xfrm>
            <a:off x="6131975" y="1510850"/>
            <a:ext cx="885300" cy="653400"/>
          </a:xfrm>
          <a:prstGeom prst="rect">
            <a:avLst/>
          </a:prstGeom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Fork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39" name="Google Shape;239;p30"/>
          <p:cNvSpPr txBox="1"/>
          <p:nvPr>
            <p:ph idx="4294967295" type="ctrTitle"/>
          </p:nvPr>
        </p:nvSpPr>
        <p:spPr>
          <a:xfrm>
            <a:off x="7094475" y="1510850"/>
            <a:ext cx="885300" cy="653400"/>
          </a:xfrm>
          <a:prstGeom prst="rect">
            <a:avLst/>
          </a:prstGeom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Fork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40" name="Google Shape;240;p30"/>
          <p:cNvSpPr/>
          <p:nvPr/>
        </p:nvSpPr>
        <p:spPr>
          <a:xfrm>
            <a:off x="6463475" y="2088050"/>
            <a:ext cx="222300" cy="4215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0"/>
          <p:cNvSpPr/>
          <p:nvPr/>
        </p:nvSpPr>
        <p:spPr>
          <a:xfrm>
            <a:off x="7425975" y="2088050"/>
            <a:ext cx="222300" cy="4215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0"/>
          <p:cNvSpPr txBox="1"/>
          <p:nvPr>
            <p:ph idx="4294967295" type="ctrTitle"/>
          </p:nvPr>
        </p:nvSpPr>
        <p:spPr>
          <a:xfrm>
            <a:off x="6018275" y="2433350"/>
            <a:ext cx="999000" cy="653400"/>
          </a:xfrm>
          <a:prstGeom prst="rect">
            <a:avLst/>
          </a:prstGeom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Clone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43" name="Google Shape;243;p30"/>
          <p:cNvSpPr txBox="1"/>
          <p:nvPr>
            <p:ph idx="4294967295" type="ctrTitle"/>
          </p:nvPr>
        </p:nvSpPr>
        <p:spPr>
          <a:xfrm>
            <a:off x="7094475" y="2433350"/>
            <a:ext cx="999000" cy="653400"/>
          </a:xfrm>
          <a:prstGeom prst="rect">
            <a:avLst/>
          </a:prstGeom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Clone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44" name="Google Shape;244;p30"/>
          <p:cNvSpPr txBox="1"/>
          <p:nvPr>
            <p:ph idx="4294967295" type="ctrTitle"/>
          </p:nvPr>
        </p:nvSpPr>
        <p:spPr>
          <a:xfrm rot="-5400000">
            <a:off x="5444775" y="3787125"/>
            <a:ext cx="1486500" cy="461700"/>
          </a:xfrm>
          <a:prstGeom prst="rect">
            <a:avLst/>
          </a:prstGeom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55CC"/>
                </a:solidFill>
              </a:rPr>
              <a:t>Feature Branch</a:t>
            </a:r>
            <a:endParaRPr sz="1700">
              <a:solidFill>
                <a:srgbClr val="1155CC"/>
              </a:solidFill>
            </a:endParaRPr>
          </a:p>
        </p:txBody>
      </p:sp>
      <p:sp>
        <p:nvSpPr>
          <p:cNvPr id="245" name="Google Shape;245;p30"/>
          <p:cNvSpPr txBox="1"/>
          <p:nvPr>
            <p:ph idx="4294967295" type="ctrTitle"/>
          </p:nvPr>
        </p:nvSpPr>
        <p:spPr>
          <a:xfrm rot="-5400000">
            <a:off x="6013413" y="3787125"/>
            <a:ext cx="1486500" cy="461700"/>
          </a:xfrm>
          <a:prstGeom prst="rect">
            <a:avLst/>
          </a:prstGeom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55CC"/>
                </a:solidFill>
              </a:rPr>
              <a:t>Feature Branch</a:t>
            </a:r>
            <a:endParaRPr sz="1700">
              <a:solidFill>
                <a:srgbClr val="1155CC"/>
              </a:solidFill>
            </a:endParaRPr>
          </a:p>
        </p:txBody>
      </p:sp>
      <p:sp>
        <p:nvSpPr>
          <p:cNvPr id="246" name="Google Shape;246;p30"/>
          <p:cNvSpPr txBox="1"/>
          <p:nvPr>
            <p:ph idx="4294967295" type="ctrTitle"/>
          </p:nvPr>
        </p:nvSpPr>
        <p:spPr>
          <a:xfrm rot="-5400000">
            <a:off x="6574650" y="3787125"/>
            <a:ext cx="1486500" cy="461700"/>
          </a:xfrm>
          <a:prstGeom prst="rect">
            <a:avLst/>
          </a:prstGeom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55CC"/>
                </a:solidFill>
              </a:rPr>
              <a:t>Feature Branch</a:t>
            </a:r>
            <a:endParaRPr sz="1700">
              <a:solidFill>
                <a:srgbClr val="1155CC"/>
              </a:solidFill>
            </a:endParaRPr>
          </a:p>
        </p:txBody>
      </p:sp>
      <p:sp>
        <p:nvSpPr>
          <p:cNvPr id="247" name="Google Shape;247;p30"/>
          <p:cNvSpPr txBox="1"/>
          <p:nvPr>
            <p:ph idx="4294967295" type="ctrTitle"/>
          </p:nvPr>
        </p:nvSpPr>
        <p:spPr>
          <a:xfrm rot="-5400000">
            <a:off x="7135875" y="3787125"/>
            <a:ext cx="1486500" cy="461700"/>
          </a:xfrm>
          <a:prstGeom prst="rect">
            <a:avLst/>
          </a:prstGeom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55CC"/>
                </a:solidFill>
              </a:rPr>
              <a:t>Feature Branch</a:t>
            </a:r>
            <a:endParaRPr sz="1700">
              <a:solidFill>
                <a:srgbClr val="1155CC"/>
              </a:solidFill>
            </a:endParaRPr>
          </a:p>
        </p:txBody>
      </p:sp>
      <p:sp>
        <p:nvSpPr>
          <p:cNvPr id="248" name="Google Shape;248;p30"/>
          <p:cNvSpPr/>
          <p:nvPr/>
        </p:nvSpPr>
        <p:spPr>
          <a:xfrm rot="-5400000">
            <a:off x="6023475" y="3057725"/>
            <a:ext cx="329100" cy="206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0"/>
          <p:cNvSpPr/>
          <p:nvPr/>
        </p:nvSpPr>
        <p:spPr>
          <a:xfrm rot="-5400000">
            <a:off x="6588413" y="3057725"/>
            <a:ext cx="329100" cy="206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0"/>
          <p:cNvSpPr/>
          <p:nvPr/>
        </p:nvSpPr>
        <p:spPr>
          <a:xfrm rot="-5400000">
            <a:off x="7168225" y="3057725"/>
            <a:ext cx="329100" cy="206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/>
          <p:nvPr/>
        </p:nvSpPr>
        <p:spPr>
          <a:xfrm rot="-5400000">
            <a:off x="7718275" y="3057725"/>
            <a:ext cx="329100" cy="206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0"/>
          <p:cNvSpPr txBox="1"/>
          <p:nvPr>
            <p:ph idx="4294967295" type="body"/>
          </p:nvPr>
        </p:nvSpPr>
        <p:spPr>
          <a:xfrm>
            <a:off x="997725" y="3881450"/>
            <a:ext cx="2478900" cy="716400"/>
          </a:xfrm>
          <a:prstGeom prst="rect">
            <a:avLst/>
          </a:prstGeom>
          <a:effectLst>
            <a:outerShdw blurRad="800100" rotWithShape="0" algn="bl" dir="5400000" dist="19050">
              <a:srgbClr val="28C8E5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8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Git </a:t>
            </a:r>
            <a:r>
              <a:rPr b="1" i="1" lang="en" sz="38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Issues?</a:t>
            </a:r>
            <a:endParaRPr b="1" i="1" sz="3800">
              <a:solidFill>
                <a:srgbClr val="1155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53" name="Google Shape;253;p30"/>
          <p:cNvSpPr txBox="1"/>
          <p:nvPr>
            <p:ph idx="4294967295" type="ctrTitle"/>
          </p:nvPr>
        </p:nvSpPr>
        <p:spPr>
          <a:xfrm>
            <a:off x="3207875" y="457400"/>
            <a:ext cx="2170800" cy="5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# Commits: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54" name="Google Shape;254;p30"/>
          <p:cNvSpPr txBox="1"/>
          <p:nvPr>
            <p:ph idx="4294967295" type="ctrTitle"/>
          </p:nvPr>
        </p:nvSpPr>
        <p:spPr>
          <a:xfrm>
            <a:off x="3850775" y="1049300"/>
            <a:ext cx="885300" cy="591900"/>
          </a:xfrm>
          <a:prstGeom prst="rect">
            <a:avLst/>
          </a:prstGeom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</a:rPr>
              <a:t>200</a:t>
            </a:r>
            <a:endParaRPr sz="29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idx="4294967295" type="body"/>
          </p:nvPr>
        </p:nvSpPr>
        <p:spPr>
          <a:xfrm>
            <a:off x="882275" y="352875"/>
            <a:ext cx="7333500" cy="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Github Issues</a:t>
            </a:r>
            <a:endParaRPr b="1" sz="3600">
              <a:solidFill>
                <a:srgbClr val="1155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60" name="Google Shape;260;p31"/>
          <p:cNvSpPr/>
          <p:nvPr/>
        </p:nvSpPr>
        <p:spPr>
          <a:xfrm>
            <a:off x="0" y="-33425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-33425"/>
            <a:ext cx="9239669" cy="51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0" y="1844"/>
            <a:ext cx="9143999" cy="513981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5646225" y="0"/>
            <a:ext cx="28266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14"/>
          <p:cNvGrpSpPr/>
          <p:nvPr/>
        </p:nvGrpSpPr>
        <p:grpSpPr>
          <a:xfrm>
            <a:off x="6941079" y="2855377"/>
            <a:ext cx="443589" cy="105632"/>
            <a:chOff x="4137525" y="2915950"/>
            <a:chExt cx="869100" cy="207000"/>
          </a:xfrm>
        </p:grpSpPr>
        <p:sp>
          <p:nvSpPr>
            <p:cNvPr id="71" name="Google Shape;71;p1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4"/>
          <p:cNvSpPr txBox="1"/>
          <p:nvPr>
            <p:ph type="ctrTitle"/>
          </p:nvPr>
        </p:nvSpPr>
        <p:spPr>
          <a:xfrm>
            <a:off x="5753380" y="990800"/>
            <a:ext cx="2719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Introduction</a:t>
            </a:r>
            <a:endParaRPr sz="30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155CC"/>
              </a:solidFill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223" y="3507425"/>
            <a:ext cx="1752775" cy="13901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5753250" y="3174875"/>
            <a:ext cx="2719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Jen Jayme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77" name="Google Shape;77;p14"/>
          <p:cNvSpPr txBox="1"/>
          <p:nvPr>
            <p:ph idx="1" type="subTitle"/>
          </p:nvPr>
        </p:nvSpPr>
        <p:spPr>
          <a:xfrm>
            <a:off x="5677050" y="3174875"/>
            <a:ext cx="2719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Version 1</a:t>
            </a:r>
            <a:br>
              <a:rPr lang="en" sz="1800">
                <a:solidFill>
                  <a:srgbClr val="1155CC"/>
                </a:solidFill>
              </a:rPr>
            </a:br>
            <a:r>
              <a:rPr lang="en" sz="1800">
                <a:solidFill>
                  <a:srgbClr val="1155CC"/>
                </a:solidFill>
              </a:rPr>
              <a:t>July 2020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78" name="Google Shape;78;p14"/>
          <p:cNvSpPr txBox="1"/>
          <p:nvPr>
            <p:ph type="ctrTitle"/>
          </p:nvPr>
        </p:nvSpPr>
        <p:spPr>
          <a:xfrm>
            <a:off x="5677180" y="990800"/>
            <a:ext cx="2719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H</a:t>
            </a:r>
            <a:r>
              <a:rPr lang="en" sz="3000">
                <a:solidFill>
                  <a:srgbClr val="1155CC"/>
                </a:solidFill>
              </a:rPr>
              <a:t>ealthy choices for teens, gamified.</a:t>
            </a:r>
            <a:endParaRPr sz="3000">
              <a:solidFill>
                <a:srgbClr val="1155C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9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9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idx="4294967295" type="body"/>
          </p:nvPr>
        </p:nvSpPr>
        <p:spPr>
          <a:xfrm>
            <a:off x="882275" y="352875"/>
            <a:ext cx="7333500" cy="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Kanban Board</a:t>
            </a:r>
            <a:endParaRPr b="1" sz="3600">
              <a:solidFill>
                <a:srgbClr val="1155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67" name="Google Shape;267;p32"/>
          <p:cNvSpPr/>
          <p:nvPr/>
        </p:nvSpPr>
        <p:spPr>
          <a:xfrm>
            <a:off x="5646225" y="0"/>
            <a:ext cx="28266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" name="Google Shape;268;p32"/>
          <p:cNvGrpSpPr/>
          <p:nvPr/>
        </p:nvGrpSpPr>
        <p:grpSpPr>
          <a:xfrm>
            <a:off x="4195679" y="658265"/>
            <a:ext cx="443589" cy="105632"/>
            <a:chOff x="4137525" y="2915950"/>
            <a:chExt cx="869100" cy="207000"/>
          </a:xfrm>
        </p:grpSpPr>
        <p:sp>
          <p:nvSpPr>
            <p:cNvPr id="269" name="Google Shape;269;p3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2" name="Google Shape;272;p32"/>
          <p:cNvPicPr preferRelativeResize="0"/>
          <p:nvPr/>
        </p:nvPicPr>
        <p:blipFill rotWithShape="1">
          <a:blip r:embed="rId3">
            <a:alphaModFix/>
          </a:blip>
          <a:srcRect b="0" l="0" r="0" t="13502"/>
          <a:stretch/>
        </p:blipFill>
        <p:spPr>
          <a:xfrm>
            <a:off x="882275" y="1211475"/>
            <a:ext cx="7528949" cy="34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3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0" y="1844"/>
            <a:ext cx="9143999" cy="513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3"/>
          <p:cNvSpPr/>
          <p:nvPr/>
        </p:nvSpPr>
        <p:spPr>
          <a:xfrm>
            <a:off x="5646225" y="0"/>
            <a:ext cx="28266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33"/>
          <p:cNvGrpSpPr/>
          <p:nvPr/>
        </p:nvGrpSpPr>
        <p:grpSpPr>
          <a:xfrm>
            <a:off x="6941079" y="2855377"/>
            <a:ext cx="443589" cy="105632"/>
            <a:chOff x="4137525" y="2915950"/>
            <a:chExt cx="869100" cy="207000"/>
          </a:xfrm>
        </p:grpSpPr>
        <p:sp>
          <p:nvSpPr>
            <p:cNvPr id="280" name="Google Shape;280;p33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33"/>
          <p:cNvSpPr txBox="1"/>
          <p:nvPr>
            <p:ph type="ctrTitle"/>
          </p:nvPr>
        </p:nvSpPr>
        <p:spPr>
          <a:xfrm>
            <a:off x="5753380" y="990800"/>
            <a:ext cx="2719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Building the App</a:t>
            </a:r>
            <a:br>
              <a:rPr lang="en" sz="3000">
                <a:solidFill>
                  <a:srgbClr val="1155CC"/>
                </a:solidFill>
              </a:rPr>
            </a:br>
            <a:r>
              <a:rPr lang="en" sz="3000">
                <a:solidFill>
                  <a:srgbClr val="1155CC"/>
                </a:solidFill>
              </a:rPr>
              <a:t>and Demo</a:t>
            </a:r>
            <a:endParaRPr sz="30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155CC"/>
              </a:solidFill>
            </a:endParaRPr>
          </a:p>
        </p:txBody>
      </p:sp>
      <p:pic>
        <p:nvPicPr>
          <p:cNvPr id="284" name="Google Shape;28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223" y="3507425"/>
            <a:ext cx="1752775" cy="1390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3"/>
          <p:cNvSpPr txBox="1"/>
          <p:nvPr>
            <p:ph idx="1" type="subTitle"/>
          </p:nvPr>
        </p:nvSpPr>
        <p:spPr>
          <a:xfrm>
            <a:off x="5753250" y="3174875"/>
            <a:ext cx="2719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Gabe Sucich</a:t>
            </a:r>
            <a:endParaRPr sz="1800">
              <a:solidFill>
                <a:srgbClr val="1155CC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/>
          <p:nvPr>
            <p:ph idx="4294967295" type="title"/>
          </p:nvPr>
        </p:nvSpPr>
        <p:spPr>
          <a:xfrm>
            <a:off x="2709725" y="554200"/>
            <a:ext cx="27300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55CC"/>
                </a:solidFill>
              </a:rPr>
              <a:t>Code Modules </a:t>
            </a:r>
            <a:endParaRPr b="1" sz="3600">
              <a:solidFill>
                <a:srgbClr val="1155CC"/>
              </a:solidFill>
            </a:endParaRPr>
          </a:p>
        </p:txBody>
      </p:sp>
      <p:sp>
        <p:nvSpPr>
          <p:cNvPr id="291" name="Google Shape;291;p34"/>
          <p:cNvSpPr txBox="1"/>
          <p:nvPr/>
        </p:nvSpPr>
        <p:spPr>
          <a:xfrm>
            <a:off x="230975" y="1064725"/>
            <a:ext cx="25362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8C8E5"/>
                </a:solidFill>
                <a:latin typeface="Lato"/>
                <a:ea typeface="Lato"/>
                <a:cs typeface="Lato"/>
                <a:sym typeface="Lato"/>
              </a:rPr>
              <a:t>User Profile:</a:t>
            </a:r>
            <a:endParaRPr b="1">
              <a:solidFill>
                <a:srgbClr val="28C8E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146050" lvl="0" marL="114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Stores user profile information in local storage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146050" lvl="0" marL="114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Stores user score in local storage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2" name="Google Shape;292;p34"/>
          <p:cNvCxnSpPr/>
          <p:nvPr/>
        </p:nvCxnSpPr>
        <p:spPr>
          <a:xfrm>
            <a:off x="2318550" y="2383213"/>
            <a:ext cx="724800" cy="70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34"/>
          <p:cNvCxnSpPr/>
          <p:nvPr/>
        </p:nvCxnSpPr>
        <p:spPr>
          <a:xfrm rot="10800000">
            <a:off x="2196200" y="2485600"/>
            <a:ext cx="689100" cy="66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4" name="Google Shape;294;p34"/>
          <p:cNvSpPr txBox="1"/>
          <p:nvPr/>
        </p:nvSpPr>
        <p:spPr>
          <a:xfrm>
            <a:off x="2806625" y="2996850"/>
            <a:ext cx="2536200" cy="18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8C8E5"/>
                </a:solidFill>
                <a:latin typeface="Lato"/>
                <a:ea typeface="Lato"/>
                <a:cs typeface="Lato"/>
                <a:sym typeface="Lato"/>
              </a:rPr>
              <a:t>User Interaction:</a:t>
            </a:r>
            <a:endParaRPr b="1">
              <a:solidFill>
                <a:srgbClr val="28C8E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146050" lvl="0" marL="114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Prompts the user about the nature of activity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146050" lvl="0" marL="114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Stores locations in local storage for future reference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146050" lvl="0" marL="114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Stores algorithm for calculating points earned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34"/>
          <p:cNvSpPr txBox="1"/>
          <p:nvPr/>
        </p:nvSpPr>
        <p:spPr>
          <a:xfrm>
            <a:off x="1480750" y="2827900"/>
            <a:ext cx="1076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Sends new points to update score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6" name="Google Shape;296;p34"/>
          <p:cNvCxnSpPr/>
          <p:nvPr/>
        </p:nvCxnSpPr>
        <p:spPr>
          <a:xfrm flipH="1" rot="10800000">
            <a:off x="5229900" y="2161525"/>
            <a:ext cx="804000" cy="9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34"/>
          <p:cNvCxnSpPr/>
          <p:nvPr/>
        </p:nvCxnSpPr>
        <p:spPr>
          <a:xfrm>
            <a:off x="5342825" y="4007250"/>
            <a:ext cx="11076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" name="Google Shape;298;p34"/>
          <p:cNvSpPr txBox="1"/>
          <p:nvPr/>
        </p:nvSpPr>
        <p:spPr>
          <a:xfrm>
            <a:off x="6269175" y="231900"/>
            <a:ext cx="2145300" cy="24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8C8E5"/>
                </a:solidFill>
                <a:latin typeface="Lato"/>
                <a:ea typeface="Lato"/>
                <a:cs typeface="Lato"/>
                <a:sym typeface="Lato"/>
              </a:rPr>
              <a:t>Geocoder and OpenRoute APIs</a:t>
            </a:r>
            <a:endParaRPr b="1">
              <a:solidFill>
                <a:srgbClr val="28C8E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146050" lvl="0" marL="114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Converts addresses to geocoordinates.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146050" lvl="0" marL="114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Route distance calculated from geocoordinates`of starting point and destination are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34"/>
          <p:cNvSpPr txBox="1"/>
          <p:nvPr/>
        </p:nvSpPr>
        <p:spPr>
          <a:xfrm>
            <a:off x="4572000" y="2053800"/>
            <a:ext cx="10767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Sends any addresses input by use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4"/>
          <p:cNvSpPr txBox="1"/>
          <p:nvPr/>
        </p:nvSpPr>
        <p:spPr>
          <a:xfrm>
            <a:off x="5358275" y="3220892"/>
            <a:ext cx="10767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Sends user address and food preferences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34"/>
          <p:cNvSpPr txBox="1"/>
          <p:nvPr/>
        </p:nvSpPr>
        <p:spPr>
          <a:xfrm>
            <a:off x="6587625" y="2840100"/>
            <a:ext cx="2145300" cy="21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8C8E5"/>
                </a:solidFill>
                <a:latin typeface="Lato"/>
                <a:ea typeface="Lato"/>
                <a:cs typeface="Lato"/>
                <a:sym typeface="Lato"/>
              </a:rPr>
              <a:t>Geocoder and Zomato Restaurant</a:t>
            </a:r>
            <a:endParaRPr b="1">
              <a:solidFill>
                <a:srgbClr val="28C8E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146050" lvl="0" marL="114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Converts current address to geocoordinates.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146050" lvl="0" marL="114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Finds nearby restaurants matching search query.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4148525" y="1062250"/>
            <a:ext cx="73383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/>
          <p:nvPr>
            <p:ph idx="4294967295" type="body"/>
          </p:nvPr>
        </p:nvSpPr>
        <p:spPr>
          <a:xfrm>
            <a:off x="1571125" y="958800"/>
            <a:ext cx="3275100" cy="6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8C8E5"/>
                </a:solidFill>
                <a:latin typeface="Oswald"/>
                <a:ea typeface="Oswald"/>
                <a:cs typeface="Oswald"/>
                <a:sym typeface="Oswald"/>
              </a:rPr>
              <a:t>Roles &amp; </a:t>
            </a:r>
            <a:r>
              <a:rPr lang="en" sz="2500">
                <a:solidFill>
                  <a:srgbClr val="28C8E5"/>
                </a:solidFill>
                <a:latin typeface="Oswald"/>
                <a:ea typeface="Oswald"/>
                <a:cs typeface="Oswald"/>
                <a:sym typeface="Oswald"/>
              </a:rPr>
              <a:t>Task Assignments</a:t>
            </a:r>
            <a:endParaRPr sz="2500">
              <a:solidFill>
                <a:srgbClr val="28C8E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graphicFrame>
        <p:nvGraphicFramePr>
          <p:cNvPr id="308" name="Google Shape;308;p35"/>
          <p:cNvGraphicFramePr/>
          <p:nvPr/>
        </p:nvGraphicFramePr>
        <p:xfrm>
          <a:off x="1491875" y="150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{A36D5477-392A-46D0-9B65-DF9DF3285AD5}</a:tableStyleId>
              </a:tblPr>
              <a:tblGrid>
                <a:gridCol w="3755375"/>
                <a:gridCol w="2201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 u="sng"/>
                        <a:t>Coding Lead &amp; Scrum Master</a:t>
                      </a:r>
                      <a:endParaRPr b="1" sz="1600"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Code segment delegation 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Key code sections, </a:t>
                      </a:r>
                      <a:r>
                        <a:rPr lang="en" sz="1600"/>
                        <a:t>DOM manipulation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Zomato API Query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28C8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C8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C8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C8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Gabe</a:t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28C8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C8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C8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C8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 u="sng"/>
                        <a:t>Back End Lead &amp; </a:t>
                      </a:r>
                      <a:r>
                        <a:rPr b="1" lang="en" sz="1600" u="sng"/>
                        <a:t>Git Branch expert</a:t>
                      </a:r>
                      <a:endParaRPr b="1" sz="1600"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TomTom </a:t>
                      </a:r>
                      <a:r>
                        <a:rPr lang="en" sz="1600"/>
                        <a:t>API Queries &amp; points calc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Key javascript segments 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Confirmation screen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28C8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C8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C8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C8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Colin</a:t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28C8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C8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C8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C8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 u="sng"/>
                        <a:t>Front-End Lead</a:t>
                      </a:r>
                      <a:endParaRPr b="1" sz="1600"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HTML &amp; CSS Styling, User Interaction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Setup of loc, hero &amp; health tip arrays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Slide deck &amp; kanban board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28C8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C8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C8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C8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Jen</a:t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28C8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8C8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8C8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8C8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</a:tbl>
          </a:graphicData>
        </a:graphic>
      </p:graphicFrame>
      <p:sp>
        <p:nvSpPr>
          <p:cNvPr id="309" name="Google Shape;309;p35"/>
          <p:cNvSpPr txBox="1"/>
          <p:nvPr>
            <p:ph idx="4294967295" type="body"/>
          </p:nvPr>
        </p:nvSpPr>
        <p:spPr>
          <a:xfrm>
            <a:off x="882275" y="315675"/>
            <a:ext cx="7333500" cy="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Who Did What?</a:t>
            </a:r>
            <a:endParaRPr b="1" sz="3600">
              <a:solidFill>
                <a:srgbClr val="1155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>
            <p:ph idx="4294967295" type="body"/>
          </p:nvPr>
        </p:nvSpPr>
        <p:spPr>
          <a:xfrm>
            <a:off x="4747125" y="1568400"/>
            <a:ext cx="3421500" cy="26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●"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Daily Meetings x2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●"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Sessions often 1-2 hours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●"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Merged the day’s work early then started with same version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●"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Regular Slack Msgs</a:t>
            </a:r>
            <a:endParaRPr sz="1400"/>
          </a:p>
        </p:txBody>
      </p:sp>
      <p:sp>
        <p:nvSpPr>
          <p:cNvPr id="315" name="Google Shape;315;p36"/>
          <p:cNvSpPr txBox="1"/>
          <p:nvPr>
            <p:ph idx="4294967295" type="body"/>
          </p:nvPr>
        </p:nvSpPr>
        <p:spPr>
          <a:xfrm>
            <a:off x="882275" y="315675"/>
            <a:ext cx="7333500" cy="7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Team Process</a:t>
            </a:r>
            <a:endParaRPr b="1" sz="3600">
              <a:solidFill>
                <a:srgbClr val="1155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16" name="Google Shape;3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00" y="1178700"/>
            <a:ext cx="3964800" cy="39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2" name="Google Shape;322;p37"/>
          <p:cNvSpPr/>
          <p:nvPr/>
        </p:nvSpPr>
        <p:spPr>
          <a:xfrm>
            <a:off x="4464275" y="1302525"/>
            <a:ext cx="4150200" cy="3419100"/>
          </a:xfrm>
          <a:prstGeom prst="rect">
            <a:avLst/>
          </a:prstGeom>
          <a:solidFill>
            <a:srgbClr val="000000">
              <a:alpha val="491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45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7"/>
          <p:cNvSpPr/>
          <p:nvPr/>
        </p:nvSpPr>
        <p:spPr>
          <a:xfrm>
            <a:off x="806675" y="1302525"/>
            <a:ext cx="3537600" cy="3419100"/>
          </a:xfrm>
          <a:prstGeom prst="rect">
            <a:avLst/>
          </a:prstGeom>
          <a:solidFill>
            <a:srgbClr val="000000">
              <a:alpha val="564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45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7"/>
          <p:cNvSpPr txBox="1"/>
          <p:nvPr>
            <p:ph idx="4294967295" type="body"/>
          </p:nvPr>
        </p:nvSpPr>
        <p:spPr>
          <a:xfrm>
            <a:off x="1190125" y="1416000"/>
            <a:ext cx="3247800" cy="28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Zomato </a:t>
            </a:r>
            <a:r>
              <a:rPr lang="en" sz="2000">
                <a:solidFill>
                  <a:srgbClr val="28C8E5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(API)</a:t>
            </a:r>
            <a:endParaRPr sz="2000">
              <a:solidFill>
                <a:srgbClr val="28C8E5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Tom Tom</a:t>
            </a:r>
            <a:r>
              <a:rPr lang="en" sz="360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2000">
                <a:solidFill>
                  <a:srgbClr val="28C8E5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(API)</a:t>
            </a:r>
            <a:endParaRPr sz="2000">
              <a:solidFill>
                <a:srgbClr val="28C8E5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Open Route</a:t>
            </a:r>
            <a:r>
              <a:rPr lang="en" sz="360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2000">
                <a:solidFill>
                  <a:srgbClr val="28C8E5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(API)</a:t>
            </a:r>
            <a:endParaRPr sz="2000">
              <a:solidFill>
                <a:srgbClr val="28C8E5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Materialize</a:t>
            </a:r>
            <a:r>
              <a:rPr lang="en" sz="360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2000">
                <a:solidFill>
                  <a:srgbClr val="28C8E5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(CSS)</a:t>
            </a:r>
            <a:endParaRPr sz="3600">
              <a:solidFill>
                <a:srgbClr val="28C8E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Tabulator</a:t>
            </a:r>
            <a:r>
              <a:rPr lang="en" sz="360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2000">
                <a:solidFill>
                  <a:srgbClr val="28C8E5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(TABLES)</a:t>
            </a:r>
            <a:endParaRPr sz="3600">
              <a:solidFill>
                <a:srgbClr val="28C8E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25" name="Google Shape;325;p37"/>
          <p:cNvSpPr txBox="1"/>
          <p:nvPr>
            <p:ph idx="4294967295" type="body"/>
          </p:nvPr>
        </p:nvSpPr>
        <p:spPr>
          <a:xfrm>
            <a:off x="425675" y="391875"/>
            <a:ext cx="2538600" cy="821700"/>
          </a:xfrm>
          <a:prstGeom prst="rect">
            <a:avLst/>
          </a:prstGeom>
          <a:effectLst>
            <a:outerShdw blurRad="1114425" rotWithShape="0" algn="bl" dir="5400000" dist="19050">
              <a:srgbClr val="28C8E5">
                <a:alpha val="50000"/>
              </a:srgbClr>
            </a:outerShdw>
            <a:reflection blurRad="0" dir="5400000" dist="38100" endA="0" fadeDir="5400012" kx="0" rotWithShape="0" algn="bl" stA="0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Built With:</a:t>
            </a:r>
            <a:endParaRPr sz="3600" u="sng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26" name="Google Shape;326;p37"/>
          <p:cNvSpPr txBox="1"/>
          <p:nvPr>
            <p:ph idx="4294967295" type="body"/>
          </p:nvPr>
        </p:nvSpPr>
        <p:spPr>
          <a:xfrm>
            <a:off x="4437925" y="1568400"/>
            <a:ext cx="4035900" cy="25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Pivots: </a:t>
            </a:r>
            <a:endParaRPr sz="2400" u="sng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Decided not to use Marvel API.  For MVP, simplified to using an array of select heroes.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Decided to show/hide divs for prompts rather than use modals.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"/>
          <p:cNvSpPr txBox="1"/>
          <p:nvPr/>
        </p:nvSpPr>
        <p:spPr>
          <a:xfrm>
            <a:off x="408525" y="351975"/>
            <a:ext cx="8032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38"/>
          <p:cNvSpPr txBox="1"/>
          <p:nvPr>
            <p:ph idx="4294967295" type="title"/>
          </p:nvPr>
        </p:nvSpPr>
        <p:spPr>
          <a:xfrm>
            <a:off x="922100" y="443825"/>
            <a:ext cx="60558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1155CC"/>
                </a:solidFill>
              </a:rPr>
              <a:t>TomTom Geocoder API</a:t>
            </a:r>
            <a:r>
              <a:rPr lang="en" sz="2700">
                <a:solidFill>
                  <a:srgbClr val="1155CC"/>
                </a:solidFill>
              </a:rPr>
              <a:t> </a:t>
            </a:r>
            <a:endParaRPr sz="1500">
              <a:solidFill>
                <a:srgbClr val="1155CC"/>
              </a:solidFill>
            </a:endParaRPr>
          </a:p>
        </p:txBody>
      </p:sp>
      <p:sp>
        <p:nvSpPr>
          <p:cNvPr id="333" name="Google Shape;333;p38"/>
          <p:cNvSpPr txBox="1"/>
          <p:nvPr/>
        </p:nvSpPr>
        <p:spPr>
          <a:xfrm>
            <a:off x="843075" y="1017975"/>
            <a:ext cx="71631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C8E5"/>
                </a:solidFill>
                <a:latin typeface="Lato"/>
                <a:ea typeface="Lato"/>
                <a:cs typeface="Lato"/>
                <a:sym typeface="Lato"/>
              </a:rPr>
              <a:t>https://api.tomtom.com/search/2/structuredGeocode.JSON?key=[api_key]&amp;[address_info]</a:t>
            </a:r>
            <a:endParaRPr>
              <a:solidFill>
                <a:srgbClr val="28C8E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4" name="Google Shape;3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75" y="1434425"/>
            <a:ext cx="9000449" cy="358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/>
          <p:nvPr/>
        </p:nvSpPr>
        <p:spPr>
          <a:xfrm>
            <a:off x="408525" y="351975"/>
            <a:ext cx="8032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39"/>
          <p:cNvSpPr txBox="1"/>
          <p:nvPr>
            <p:ph idx="4294967295" type="title"/>
          </p:nvPr>
        </p:nvSpPr>
        <p:spPr>
          <a:xfrm>
            <a:off x="946650" y="351975"/>
            <a:ext cx="48372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1155CC"/>
                </a:solidFill>
              </a:rPr>
              <a:t>OpenRoute API </a:t>
            </a:r>
            <a:endParaRPr sz="1500">
              <a:solidFill>
                <a:srgbClr val="1155CC"/>
              </a:solidFill>
            </a:endParaRPr>
          </a:p>
        </p:txBody>
      </p:sp>
      <p:sp>
        <p:nvSpPr>
          <p:cNvPr id="341" name="Google Shape;341;p39"/>
          <p:cNvSpPr txBox="1"/>
          <p:nvPr/>
        </p:nvSpPr>
        <p:spPr>
          <a:xfrm>
            <a:off x="843075" y="1017975"/>
            <a:ext cx="71631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C8E5"/>
                </a:solidFill>
                <a:latin typeface="Lato"/>
                <a:ea typeface="Lato"/>
                <a:cs typeface="Lato"/>
                <a:sym typeface="Lato"/>
              </a:rPr>
              <a:t>https://api.openrouteservice.org/v2/directions/foot-walking?api_key=[api_key]3&amp;start=[coordinates]&amp;end=[coordinates]</a:t>
            </a:r>
            <a:endParaRPr>
              <a:solidFill>
                <a:srgbClr val="28C8E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2" name="Google Shape;3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4650"/>
            <a:ext cx="8833702" cy="336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 txBox="1"/>
          <p:nvPr/>
        </p:nvSpPr>
        <p:spPr>
          <a:xfrm>
            <a:off x="408525" y="351975"/>
            <a:ext cx="8032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40"/>
          <p:cNvSpPr txBox="1"/>
          <p:nvPr>
            <p:ph idx="4294967295" type="title"/>
          </p:nvPr>
        </p:nvSpPr>
        <p:spPr>
          <a:xfrm>
            <a:off x="762950" y="351975"/>
            <a:ext cx="48993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1155CC"/>
                </a:solidFill>
              </a:rPr>
              <a:t>Zomato API </a:t>
            </a:r>
            <a:endParaRPr sz="1500">
              <a:solidFill>
                <a:srgbClr val="1155CC"/>
              </a:solidFill>
            </a:endParaRPr>
          </a:p>
        </p:txBody>
      </p:sp>
      <p:sp>
        <p:nvSpPr>
          <p:cNvPr id="349" name="Google Shape;349;p40"/>
          <p:cNvSpPr txBox="1"/>
          <p:nvPr/>
        </p:nvSpPr>
        <p:spPr>
          <a:xfrm>
            <a:off x="660225" y="932000"/>
            <a:ext cx="82254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C8E5"/>
                </a:solidFill>
                <a:latin typeface="Lato"/>
                <a:ea typeface="Lato"/>
                <a:cs typeface="Lato"/>
                <a:sym typeface="Lato"/>
              </a:rPr>
              <a:t>https://developers.zomato.com/api/v2.1/search?q=[food_query]&amp;lat=[lat]&amp;lon=[lon]&amp;radius=[miles]</a:t>
            </a:r>
            <a:endParaRPr>
              <a:solidFill>
                <a:srgbClr val="28C8E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0" name="Google Shape;3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1275"/>
            <a:ext cx="8848048" cy="37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25" y="1117900"/>
            <a:ext cx="7527227" cy="24191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71488" rotWithShape="0" algn="bl" dir="5400000" dist="19050">
              <a:srgbClr val="28C8E5">
                <a:alpha val="50000"/>
              </a:srgbClr>
            </a:outerShdw>
          </a:effectLst>
        </p:spPr>
      </p:pic>
      <p:pic>
        <p:nvPicPr>
          <p:cNvPr id="356" name="Google Shape;356;p41"/>
          <p:cNvPicPr preferRelativeResize="0"/>
          <p:nvPr/>
        </p:nvPicPr>
        <p:blipFill rotWithShape="1">
          <a:blip r:embed="rId4">
            <a:alphaModFix/>
          </a:blip>
          <a:srcRect b="0" l="0" r="33722" t="0"/>
          <a:stretch/>
        </p:blipFill>
        <p:spPr>
          <a:xfrm>
            <a:off x="3583775" y="2871200"/>
            <a:ext cx="4988725" cy="1619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50" rotWithShape="0" algn="bl" dir="5400000" dist="19050">
              <a:srgbClr val="28C8E5">
                <a:alpha val="50000"/>
              </a:srgbClr>
            </a:outerShdw>
          </a:effectLst>
        </p:spPr>
      </p:pic>
      <p:sp>
        <p:nvSpPr>
          <p:cNvPr id="357" name="Google Shape;357;p41"/>
          <p:cNvSpPr txBox="1"/>
          <p:nvPr>
            <p:ph idx="4294967295" type="title"/>
          </p:nvPr>
        </p:nvSpPr>
        <p:spPr>
          <a:xfrm>
            <a:off x="762950" y="351975"/>
            <a:ext cx="48993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1155CC"/>
                </a:solidFill>
              </a:rPr>
              <a:t>Code Snippets</a:t>
            </a:r>
            <a:endParaRPr sz="1500">
              <a:solidFill>
                <a:srgbClr val="1155CC"/>
              </a:solidFill>
            </a:endParaRPr>
          </a:p>
        </p:txBody>
      </p:sp>
      <p:sp>
        <p:nvSpPr>
          <p:cNvPr id="358" name="Google Shape;358;p41"/>
          <p:cNvSpPr txBox="1"/>
          <p:nvPr/>
        </p:nvSpPr>
        <p:spPr>
          <a:xfrm>
            <a:off x="3917150" y="529875"/>
            <a:ext cx="25956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C8E5"/>
                </a:solidFill>
                <a:latin typeface="Oswald"/>
                <a:ea typeface="Oswald"/>
                <a:cs typeface="Oswald"/>
                <a:sym typeface="Oswald"/>
              </a:rPr>
              <a:t>API Nested Ajax Calls</a:t>
            </a:r>
            <a:endParaRPr sz="1800">
              <a:solidFill>
                <a:srgbClr val="28C8E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4294967295" type="body"/>
          </p:nvPr>
        </p:nvSpPr>
        <p:spPr>
          <a:xfrm>
            <a:off x="976150" y="1186400"/>
            <a:ext cx="2052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Users start by choosing a superhero as their avatar...</a:t>
            </a:r>
            <a:endParaRPr sz="1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" name="Google Shape;84;p15"/>
          <p:cNvSpPr txBox="1"/>
          <p:nvPr>
            <p:ph idx="4294967295" type="body"/>
          </p:nvPr>
        </p:nvSpPr>
        <p:spPr>
          <a:xfrm>
            <a:off x="882275" y="275550"/>
            <a:ext cx="7333500" cy="1140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General Layout</a:t>
            </a:r>
            <a:endParaRPr b="1" sz="3600">
              <a:solidFill>
                <a:srgbClr val="1155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 b="10801" l="0" r="0" t="14810"/>
          <a:stretch/>
        </p:blipFill>
        <p:spPr>
          <a:xfrm>
            <a:off x="3326025" y="1118652"/>
            <a:ext cx="5199999" cy="361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2"/>
          <p:cNvSpPr txBox="1"/>
          <p:nvPr>
            <p:ph idx="4294967295" type="title"/>
          </p:nvPr>
        </p:nvSpPr>
        <p:spPr>
          <a:xfrm>
            <a:off x="762950" y="351975"/>
            <a:ext cx="48993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1155CC"/>
                </a:solidFill>
              </a:rPr>
              <a:t>Code Snippets</a:t>
            </a:r>
            <a:endParaRPr sz="1500">
              <a:solidFill>
                <a:srgbClr val="1155CC"/>
              </a:solidFill>
            </a:endParaRPr>
          </a:p>
        </p:txBody>
      </p:sp>
      <p:pic>
        <p:nvPicPr>
          <p:cNvPr id="364" name="Google Shape;3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850" y="351975"/>
            <a:ext cx="2457400" cy="4536100"/>
          </a:xfrm>
          <a:prstGeom prst="rect">
            <a:avLst/>
          </a:prstGeom>
          <a:noFill/>
          <a:ln>
            <a:noFill/>
          </a:ln>
          <a:effectLst>
            <a:outerShdw blurRad="928688" rotWithShape="0" algn="bl" dir="5400000" dist="19050">
              <a:srgbClr val="28C8E5">
                <a:alpha val="50000"/>
              </a:srgbClr>
            </a:outerShdw>
          </a:effectLst>
        </p:spPr>
      </p:pic>
      <p:sp>
        <p:nvSpPr>
          <p:cNvPr id="365" name="Google Shape;365;p42"/>
          <p:cNvSpPr txBox="1"/>
          <p:nvPr/>
        </p:nvSpPr>
        <p:spPr>
          <a:xfrm>
            <a:off x="1120650" y="1721475"/>
            <a:ext cx="2769300" cy="14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8C8E5"/>
                </a:solidFill>
                <a:latin typeface="Oswald"/>
                <a:ea typeface="Oswald"/>
                <a:cs typeface="Oswald"/>
                <a:sym typeface="Oswald"/>
              </a:rPr>
              <a:t>Mobile Responsiveness</a:t>
            </a:r>
            <a:endParaRPr sz="2000">
              <a:solidFill>
                <a:srgbClr val="28C8E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8C8E5"/>
                </a:solidFill>
                <a:latin typeface="Oswald"/>
                <a:ea typeface="Oswald"/>
                <a:cs typeface="Oswald"/>
                <a:sym typeface="Oswald"/>
              </a:rPr>
              <a:t>Sidebar disappears on your phone while answering key questions</a:t>
            </a:r>
            <a:endParaRPr sz="2000">
              <a:solidFill>
                <a:srgbClr val="28C8E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125" y="427438"/>
            <a:ext cx="3330651" cy="4288625"/>
          </a:xfrm>
          <a:prstGeom prst="rect">
            <a:avLst/>
          </a:prstGeom>
          <a:noFill/>
          <a:ln>
            <a:noFill/>
          </a:ln>
          <a:effectLst>
            <a:outerShdw blurRad="942975" rotWithShape="0" algn="bl" dir="5400000" dist="19050">
              <a:srgbClr val="28C8E5">
                <a:alpha val="50000"/>
              </a:srgbClr>
            </a:outerShdw>
          </a:effectLst>
        </p:spPr>
      </p:pic>
      <p:sp>
        <p:nvSpPr>
          <p:cNvPr id="371" name="Google Shape;371;p43"/>
          <p:cNvSpPr txBox="1"/>
          <p:nvPr>
            <p:ph idx="4294967295" type="title"/>
          </p:nvPr>
        </p:nvSpPr>
        <p:spPr>
          <a:xfrm>
            <a:off x="908250" y="307275"/>
            <a:ext cx="2959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1155CC"/>
                </a:solidFill>
              </a:rPr>
              <a:t>Code Snippets</a:t>
            </a:r>
            <a:endParaRPr sz="1500">
              <a:solidFill>
                <a:srgbClr val="1155CC"/>
              </a:solidFill>
            </a:endParaRPr>
          </a:p>
        </p:txBody>
      </p:sp>
      <p:sp>
        <p:nvSpPr>
          <p:cNvPr id="372" name="Google Shape;372;p43"/>
          <p:cNvSpPr txBox="1"/>
          <p:nvPr/>
        </p:nvSpPr>
        <p:spPr>
          <a:xfrm>
            <a:off x="971550" y="1195400"/>
            <a:ext cx="305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C8E5"/>
                </a:solidFill>
                <a:latin typeface="Oswald"/>
                <a:ea typeface="Oswald"/>
                <a:cs typeface="Oswald"/>
                <a:sym typeface="Oswald"/>
              </a:rPr>
              <a:t>Tabulator Libraryshows API query results in a user-friendly format</a:t>
            </a:r>
            <a:endParaRPr sz="1800">
              <a:solidFill>
                <a:srgbClr val="28C8E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8C8E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73" name="Google Shape;373;p43"/>
          <p:cNvPicPr preferRelativeResize="0"/>
          <p:nvPr/>
        </p:nvPicPr>
        <p:blipFill rotWithShape="1">
          <a:blip r:embed="rId4">
            <a:alphaModFix/>
          </a:blip>
          <a:srcRect b="29232" l="32804" r="15174" t="19464"/>
          <a:stretch/>
        </p:blipFill>
        <p:spPr>
          <a:xfrm>
            <a:off x="453925" y="2000250"/>
            <a:ext cx="4737197" cy="255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4"/>
          <p:cNvSpPr txBox="1"/>
          <p:nvPr/>
        </p:nvSpPr>
        <p:spPr>
          <a:xfrm>
            <a:off x="408525" y="351975"/>
            <a:ext cx="80322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44"/>
          <p:cNvSpPr txBox="1"/>
          <p:nvPr>
            <p:ph idx="4294967295" type="title"/>
          </p:nvPr>
        </p:nvSpPr>
        <p:spPr>
          <a:xfrm>
            <a:off x="566750" y="260350"/>
            <a:ext cx="48912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1155CC"/>
                </a:solidFill>
              </a:rPr>
              <a:t>Tabulator</a:t>
            </a:r>
            <a:endParaRPr sz="1500">
              <a:solidFill>
                <a:srgbClr val="1155CC"/>
              </a:solidFill>
            </a:endParaRPr>
          </a:p>
        </p:txBody>
      </p:sp>
      <p:pic>
        <p:nvPicPr>
          <p:cNvPr id="380" name="Google Shape;3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825" y="964250"/>
            <a:ext cx="7369898" cy="4038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5"/>
          <p:cNvSpPr txBox="1"/>
          <p:nvPr>
            <p:ph idx="4294967295" type="body"/>
          </p:nvPr>
        </p:nvSpPr>
        <p:spPr>
          <a:xfrm>
            <a:off x="958475" y="391875"/>
            <a:ext cx="73335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Materialize </a:t>
            </a:r>
            <a:r>
              <a:rPr lang="en" sz="2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(CSS)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86" name="Google Shape;3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5975"/>
            <a:ext cx="8690370" cy="362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475" y="152400"/>
            <a:ext cx="4075710" cy="4838698"/>
          </a:xfrm>
          <a:prstGeom prst="rect">
            <a:avLst/>
          </a:prstGeom>
          <a:noFill/>
          <a:ln>
            <a:noFill/>
          </a:ln>
          <a:effectLst>
            <a:outerShdw blurRad="1100138" rotWithShape="0" algn="bl" dir="5400000" dist="19050">
              <a:srgbClr val="28C8E5">
                <a:alpha val="50000"/>
              </a:srgbClr>
            </a:outerShdw>
          </a:effectLst>
        </p:spPr>
      </p:pic>
      <p:sp>
        <p:nvSpPr>
          <p:cNvPr id="392" name="Google Shape;392;p46"/>
          <p:cNvSpPr txBox="1"/>
          <p:nvPr>
            <p:ph idx="4294967295" type="title"/>
          </p:nvPr>
        </p:nvSpPr>
        <p:spPr>
          <a:xfrm>
            <a:off x="852350" y="307275"/>
            <a:ext cx="2959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1155CC"/>
                </a:solidFill>
              </a:rPr>
              <a:t>Code Snippets</a:t>
            </a:r>
            <a:endParaRPr sz="1500">
              <a:solidFill>
                <a:srgbClr val="1155CC"/>
              </a:solidFill>
            </a:endParaRPr>
          </a:p>
        </p:txBody>
      </p:sp>
      <p:sp>
        <p:nvSpPr>
          <p:cNvPr id="393" name="Google Shape;393;p46"/>
          <p:cNvSpPr txBox="1"/>
          <p:nvPr/>
        </p:nvSpPr>
        <p:spPr>
          <a:xfrm>
            <a:off x="971550" y="1195400"/>
            <a:ext cx="305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8C8E5"/>
                </a:solidFill>
                <a:latin typeface="Oswald"/>
                <a:ea typeface="Oswald"/>
                <a:cs typeface="Oswald"/>
                <a:sym typeface="Oswald"/>
              </a:rPr>
              <a:t>Grid structure from Materialize</a:t>
            </a:r>
            <a:endParaRPr sz="2000">
              <a:solidFill>
                <a:srgbClr val="28C8E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8C8E5"/>
                </a:solidFill>
                <a:latin typeface="Oswald"/>
                <a:ea typeface="Oswald"/>
                <a:cs typeface="Oswald"/>
                <a:sym typeface="Oswald"/>
              </a:rPr>
              <a:t>With divs for each screen</a:t>
            </a:r>
            <a:endParaRPr sz="2000">
              <a:solidFill>
                <a:srgbClr val="28C8E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C8E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7"/>
          <p:cNvSpPr txBox="1"/>
          <p:nvPr>
            <p:ph idx="4294967295" type="title"/>
          </p:nvPr>
        </p:nvSpPr>
        <p:spPr>
          <a:xfrm>
            <a:off x="1424625" y="319450"/>
            <a:ext cx="2959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1155CC"/>
                </a:solidFill>
              </a:rPr>
              <a:t>Code Snippets</a:t>
            </a:r>
            <a:endParaRPr sz="1500">
              <a:solidFill>
                <a:srgbClr val="1155CC"/>
              </a:solidFill>
            </a:endParaRPr>
          </a:p>
        </p:txBody>
      </p:sp>
      <p:pic>
        <p:nvPicPr>
          <p:cNvPr id="399" name="Google Shape;399;p47"/>
          <p:cNvPicPr preferRelativeResize="0"/>
          <p:nvPr/>
        </p:nvPicPr>
        <p:blipFill rotWithShape="1">
          <a:blip r:embed="rId3">
            <a:alphaModFix/>
          </a:blip>
          <a:srcRect b="7612" l="0" r="0" t="0"/>
          <a:stretch/>
        </p:blipFill>
        <p:spPr>
          <a:xfrm>
            <a:off x="785125" y="2404750"/>
            <a:ext cx="3439450" cy="2195175"/>
          </a:xfrm>
          <a:prstGeom prst="rect">
            <a:avLst/>
          </a:prstGeom>
          <a:noFill/>
          <a:ln cap="flat" cmpd="sng" w="9525">
            <a:solidFill>
              <a:srgbClr val="28C8E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0" name="Google Shape;400;p47"/>
          <p:cNvSpPr txBox="1"/>
          <p:nvPr/>
        </p:nvSpPr>
        <p:spPr>
          <a:xfrm>
            <a:off x="702527" y="985450"/>
            <a:ext cx="3529200" cy="14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8C8E5"/>
                </a:solidFill>
                <a:latin typeface="Oswald"/>
                <a:ea typeface="Oswald"/>
                <a:cs typeface="Oswald"/>
                <a:sym typeface="Oswald"/>
              </a:rPr>
              <a:t>Screen_Switcher Function </a:t>
            </a:r>
            <a:endParaRPr sz="2000">
              <a:solidFill>
                <a:srgbClr val="28C8E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8C8E5"/>
                </a:solidFill>
                <a:latin typeface="Oswald"/>
                <a:ea typeface="Oswald"/>
                <a:cs typeface="Oswald"/>
                <a:sym typeface="Oswald"/>
              </a:rPr>
              <a:t>Shows and hides divs with element tag ‘Main’ for user prompts</a:t>
            </a:r>
            <a:endParaRPr sz="2000">
              <a:solidFill>
                <a:srgbClr val="28C8E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C8E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01" name="Google Shape;40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6899" y="2368200"/>
            <a:ext cx="3710991" cy="2253850"/>
          </a:xfrm>
          <a:prstGeom prst="rect">
            <a:avLst/>
          </a:prstGeom>
          <a:noFill/>
          <a:ln cap="flat" cmpd="sng" w="9525">
            <a:solidFill>
              <a:srgbClr val="28C8E5"/>
            </a:solidFill>
            <a:prstDash val="solid"/>
            <a:round/>
            <a:headEnd len="sm" w="sm" type="none"/>
            <a:tailEnd len="sm" w="sm" type="none"/>
          </a:ln>
          <a:effectLst>
            <a:outerShdw blurRad="942975" rotWithShape="0" algn="bl" dir="5400000" dist="19050">
              <a:srgbClr val="28C8E5">
                <a:alpha val="50000"/>
              </a:srgbClr>
            </a:outerShdw>
          </a:effectLst>
        </p:spPr>
      </p:pic>
      <p:pic>
        <p:nvPicPr>
          <p:cNvPr id="402" name="Google Shape;40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4575" y="985450"/>
            <a:ext cx="5284975" cy="2895999"/>
          </a:xfrm>
          <a:prstGeom prst="rect">
            <a:avLst/>
          </a:prstGeom>
          <a:noFill/>
          <a:ln cap="flat" cmpd="sng" w="9525">
            <a:solidFill>
              <a:srgbClr val="28C8E5"/>
            </a:solidFill>
            <a:prstDash val="solid"/>
            <a:round/>
            <a:headEnd len="sm" w="sm" type="none"/>
            <a:tailEnd len="sm" w="sm" type="none"/>
          </a:ln>
          <a:effectLst>
            <a:outerShdw blurRad="957263" rotWithShape="0" algn="bl" dir="5400000" dist="19050">
              <a:srgbClr val="28C8E5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48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0" y="1844"/>
            <a:ext cx="9143999" cy="5139812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8"/>
          <p:cNvSpPr txBox="1"/>
          <p:nvPr>
            <p:ph idx="4294967295" type="body"/>
          </p:nvPr>
        </p:nvSpPr>
        <p:spPr>
          <a:xfrm>
            <a:off x="882275" y="609525"/>
            <a:ext cx="73335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Oswald"/>
                <a:ea typeface="Oswald"/>
                <a:cs typeface="Oswald"/>
                <a:sym typeface="Oswald"/>
              </a:rPr>
              <a:t>Click logo to demo</a:t>
            </a:r>
            <a:r>
              <a:rPr b="1" lang="en" sz="3600">
                <a:latin typeface="Oswald"/>
                <a:ea typeface="Oswald"/>
                <a:cs typeface="Oswald"/>
                <a:sym typeface="Oswald"/>
              </a:rPr>
              <a:t>!</a:t>
            </a:r>
            <a:endParaRPr sz="36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09" name="Google Shape;409;p4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5225" y="1208350"/>
            <a:ext cx="3774926" cy="2993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8C8E5">
                <a:alpha val="91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5450" y="162725"/>
            <a:ext cx="6194750" cy="4695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15" name="Google Shape;415;p49"/>
          <p:cNvSpPr txBox="1"/>
          <p:nvPr>
            <p:ph idx="4294967295" type="body"/>
          </p:nvPr>
        </p:nvSpPr>
        <p:spPr>
          <a:xfrm>
            <a:off x="306825" y="732750"/>
            <a:ext cx="7908900" cy="1499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Future Dev</a:t>
            </a:r>
            <a:endParaRPr b="1" sz="3600">
              <a:solidFill>
                <a:srgbClr val="1155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Piece of duct tape sticking a note to the slide" id="416" name="Google Shape;416;p4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4945950" y="2090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9"/>
          <p:cNvSpPr txBox="1"/>
          <p:nvPr>
            <p:ph idx="4294967295" type="body"/>
          </p:nvPr>
        </p:nvSpPr>
        <p:spPr>
          <a:xfrm>
            <a:off x="3095575" y="996475"/>
            <a:ext cx="2780400" cy="29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Leaderboard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Scores of local users reflected on leaderboard.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Unlock New Characters</a:t>
            </a:r>
            <a:br>
              <a:rPr b="1" lang="en" sz="14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Increased activity enables unlocking of new characters.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Challenges</a:t>
            </a:r>
            <a:br>
              <a:rPr b="1" lang="en" sz="14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Users are presented with challenges both for characters and selves - e.g., health trivia and/or healthy actions.</a:t>
            </a:r>
            <a:endParaRPr b="1" sz="1400">
              <a:solidFill>
                <a:srgbClr val="1155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8" name="Google Shape;418;p49"/>
          <p:cNvSpPr txBox="1"/>
          <p:nvPr>
            <p:ph idx="4294967295" type="body"/>
          </p:nvPr>
        </p:nvSpPr>
        <p:spPr>
          <a:xfrm>
            <a:off x="5564975" y="996475"/>
            <a:ext cx="32148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Help Me Find… Function</a:t>
            </a:r>
            <a:br>
              <a:rPr b="1" lang="en" sz="14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App helps user find a nearby park, hike, bike trail, and start and end addresses returned to function that calculates points for exercise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Mental Health</a:t>
            </a:r>
            <a:br>
              <a:rPr b="1" lang="en" sz="14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Add mental health tips and resources to exercise and nutrition.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Social Media</a:t>
            </a:r>
            <a:br>
              <a:rPr b="1" lang="en" sz="14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Add mental health tips and resources to exercise and nutrition.</a:t>
            </a:r>
            <a:endParaRPr b="1" sz="1400">
              <a:solidFill>
                <a:srgbClr val="1155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0"/>
          <p:cNvSpPr/>
          <p:nvPr/>
        </p:nvSpPr>
        <p:spPr>
          <a:xfrm>
            <a:off x="0" y="0"/>
            <a:ext cx="28266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0"/>
          <p:cNvSpPr txBox="1"/>
          <p:nvPr>
            <p:ph idx="4294967295" type="ctrTitle"/>
          </p:nvPr>
        </p:nvSpPr>
        <p:spPr>
          <a:xfrm>
            <a:off x="50" y="2057600"/>
            <a:ext cx="2826600" cy="5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Questions?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425" name="Google Shape;425;p50"/>
          <p:cNvPicPr preferRelativeResize="0"/>
          <p:nvPr/>
        </p:nvPicPr>
        <p:blipFill rotWithShape="1">
          <a:blip r:embed="rId3">
            <a:alphaModFix/>
          </a:blip>
          <a:srcRect b="15186" l="0" r="0" t="4588"/>
          <a:stretch/>
        </p:blipFill>
        <p:spPr>
          <a:xfrm>
            <a:off x="2732388" y="0"/>
            <a:ext cx="641161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1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1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0" y="1844"/>
            <a:ext cx="9143999" cy="5139812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1"/>
          <p:cNvSpPr/>
          <p:nvPr/>
        </p:nvSpPr>
        <p:spPr>
          <a:xfrm>
            <a:off x="5646225" y="0"/>
            <a:ext cx="28266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1"/>
          <p:cNvSpPr txBox="1"/>
          <p:nvPr>
            <p:ph idx="1" type="subTitle"/>
          </p:nvPr>
        </p:nvSpPr>
        <p:spPr>
          <a:xfrm>
            <a:off x="5753250" y="3174875"/>
            <a:ext cx="2719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Thank You!</a:t>
            </a:r>
            <a:endParaRPr sz="35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433" name="Google Shape;43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9625" y="84825"/>
            <a:ext cx="6243251" cy="49515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8C8E5">
                <a:alpha val="91000"/>
              </a:srgbClr>
            </a:outerShdw>
          </a:effectLst>
        </p:spPr>
      </p:pic>
      <p:grpSp>
        <p:nvGrpSpPr>
          <p:cNvPr id="434" name="Google Shape;434;p51"/>
          <p:cNvGrpSpPr/>
          <p:nvPr/>
        </p:nvGrpSpPr>
        <p:grpSpPr>
          <a:xfrm>
            <a:off x="6941079" y="2855377"/>
            <a:ext cx="443589" cy="105632"/>
            <a:chOff x="4137525" y="2915950"/>
            <a:chExt cx="869100" cy="207000"/>
          </a:xfrm>
        </p:grpSpPr>
        <p:sp>
          <p:nvSpPr>
            <p:cNvPr id="435" name="Google Shape;435;p5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1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1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51"/>
          <p:cNvSpPr txBox="1"/>
          <p:nvPr>
            <p:ph type="ctrTitle"/>
          </p:nvPr>
        </p:nvSpPr>
        <p:spPr>
          <a:xfrm>
            <a:off x="5753380" y="990800"/>
            <a:ext cx="2719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H</a:t>
            </a:r>
            <a:r>
              <a:rPr lang="en" sz="3000">
                <a:solidFill>
                  <a:srgbClr val="1155CC"/>
                </a:solidFill>
              </a:rPr>
              <a:t>ealthy choices for teens, gamified.</a:t>
            </a:r>
            <a:endParaRPr sz="30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idx="4294967295" type="body"/>
          </p:nvPr>
        </p:nvSpPr>
        <p:spPr>
          <a:xfrm>
            <a:off x="333975" y="1083250"/>
            <a:ext cx="1546200" cy="36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...then turn their real-life activities into gaming choices….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 b="0" l="0" r="11300" t="12380"/>
          <a:stretch/>
        </p:blipFill>
        <p:spPr>
          <a:xfrm>
            <a:off x="1952525" y="1083262"/>
            <a:ext cx="6952752" cy="3684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idx="4294967295" type="body"/>
          </p:nvPr>
        </p:nvSpPr>
        <p:spPr>
          <a:xfrm>
            <a:off x="882275" y="275550"/>
            <a:ext cx="7333500" cy="729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General Layout</a:t>
            </a:r>
            <a:endParaRPr b="1" sz="3600">
              <a:solidFill>
                <a:srgbClr val="1155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4">
            <a:alphaModFix/>
          </a:blip>
          <a:srcRect b="33652" l="0" r="11723" t="12802"/>
          <a:stretch/>
        </p:blipFill>
        <p:spPr>
          <a:xfrm>
            <a:off x="2349250" y="2678000"/>
            <a:ext cx="6952752" cy="22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52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0" y="1844"/>
            <a:ext cx="9143999" cy="5139812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2"/>
          <p:cNvSpPr/>
          <p:nvPr/>
        </p:nvSpPr>
        <p:spPr>
          <a:xfrm>
            <a:off x="5646225" y="0"/>
            <a:ext cx="28266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2"/>
          <p:cNvSpPr txBox="1"/>
          <p:nvPr>
            <p:ph idx="1" type="subTitle"/>
          </p:nvPr>
        </p:nvSpPr>
        <p:spPr>
          <a:xfrm>
            <a:off x="5753250" y="3174875"/>
            <a:ext cx="2719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Teammate </a:t>
            </a:r>
            <a:endParaRPr sz="18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Name</a:t>
            </a:r>
            <a:endParaRPr sz="1800">
              <a:solidFill>
                <a:srgbClr val="1155CC"/>
              </a:solidFill>
            </a:endParaRPr>
          </a:p>
        </p:txBody>
      </p:sp>
      <p:grpSp>
        <p:nvGrpSpPr>
          <p:cNvPr id="446" name="Google Shape;446;p52"/>
          <p:cNvGrpSpPr/>
          <p:nvPr/>
        </p:nvGrpSpPr>
        <p:grpSpPr>
          <a:xfrm>
            <a:off x="6941079" y="2855377"/>
            <a:ext cx="443589" cy="105632"/>
            <a:chOff x="4137525" y="2915950"/>
            <a:chExt cx="869100" cy="207000"/>
          </a:xfrm>
        </p:grpSpPr>
        <p:sp>
          <p:nvSpPr>
            <p:cNvPr id="447" name="Google Shape;447;p5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5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52"/>
          <p:cNvSpPr txBox="1"/>
          <p:nvPr>
            <p:ph type="ctrTitle"/>
          </p:nvPr>
        </p:nvSpPr>
        <p:spPr>
          <a:xfrm>
            <a:off x="5753380" y="990800"/>
            <a:ext cx="2719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Section </a:t>
            </a:r>
            <a:endParaRPr sz="30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Header Template</a:t>
            </a:r>
            <a:endParaRPr sz="30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155CC"/>
              </a:solidFill>
            </a:endParaRPr>
          </a:p>
        </p:txBody>
      </p:sp>
      <p:pic>
        <p:nvPicPr>
          <p:cNvPr id="451" name="Google Shape;45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223" y="3507425"/>
            <a:ext cx="1752775" cy="139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idx="4294967295" type="body"/>
          </p:nvPr>
        </p:nvSpPr>
        <p:spPr>
          <a:xfrm>
            <a:off x="972750" y="1193000"/>
            <a:ext cx="3104100" cy="18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...and </a:t>
            </a:r>
            <a:r>
              <a:rPr lang="en" sz="2400">
                <a:latin typeface="Oswald"/>
                <a:ea typeface="Oswald"/>
                <a:cs typeface="Oswald"/>
                <a:sym typeface="Oswald"/>
              </a:rPr>
              <a:t>earn points by eating a healthy meal or getting exercise.</a:t>
            </a:r>
            <a:endParaRPr sz="1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</p:txBody>
      </p:sp>
      <p:sp>
        <p:nvSpPr>
          <p:cNvPr id="99" name="Google Shape;99;p17"/>
          <p:cNvSpPr txBox="1"/>
          <p:nvPr>
            <p:ph idx="4294967295" type="body"/>
          </p:nvPr>
        </p:nvSpPr>
        <p:spPr>
          <a:xfrm>
            <a:off x="882275" y="275550"/>
            <a:ext cx="7333500" cy="1140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General Layout</a:t>
            </a:r>
            <a:endParaRPr b="1" sz="3600">
              <a:solidFill>
                <a:srgbClr val="1155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35963" l="0" r="66793" t="0"/>
          <a:stretch/>
        </p:blipFill>
        <p:spPr>
          <a:xfrm>
            <a:off x="4356882" y="489425"/>
            <a:ext cx="4144342" cy="437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idx="4294967295" type="body"/>
          </p:nvPr>
        </p:nvSpPr>
        <p:spPr>
          <a:xfrm>
            <a:off x="915000" y="1416000"/>
            <a:ext cx="3702600" cy="28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Oswald"/>
                <a:ea typeface="Oswald"/>
                <a:cs typeface="Oswald"/>
                <a:sym typeface="Oswald"/>
              </a:rPr>
              <a:t>Today’s teens are more overweight, depressed and anxious than in previous generations.</a:t>
            </a:r>
            <a:endParaRPr sz="32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6" name="Google Shape;106;p18"/>
          <p:cNvSpPr txBox="1"/>
          <p:nvPr>
            <p:ph idx="4294967295" type="body"/>
          </p:nvPr>
        </p:nvSpPr>
        <p:spPr>
          <a:xfrm>
            <a:off x="882275" y="502575"/>
            <a:ext cx="4272000" cy="913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Why Make It?</a:t>
            </a:r>
            <a:endParaRPr b="1" sz="3600">
              <a:solidFill>
                <a:srgbClr val="1155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342" y="0"/>
            <a:ext cx="3854665" cy="5143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18"/>
          <p:cNvGrpSpPr/>
          <p:nvPr/>
        </p:nvGrpSpPr>
        <p:grpSpPr>
          <a:xfrm>
            <a:off x="5400950" y="0"/>
            <a:ext cx="3486600" cy="5143500"/>
            <a:chOff x="5400950" y="0"/>
            <a:chExt cx="3486600" cy="5143500"/>
          </a:xfrm>
        </p:grpSpPr>
        <p:sp>
          <p:nvSpPr>
            <p:cNvPr id="109" name="Google Shape;109;p18"/>
            <p:cNvSpPr/>
            <p:nvPr/>
          </p:nvSpPr>
          <p:spPr>
            <a:xfrm>
              <a:off x="5400950" y="0"/>
              <a:ext cx="3486600" cy="51435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8"/>
            <p:cNvSpPr txBox="1"/>
            <p:nvPr/>
          </p:nvSpPr>
          <p:spPr>
            <a:xfrm>
              <a:off x="5497750" y="675025"/>
              <a:ext cx="3218700" cy="39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According to the CDC:</a:t>
              </a:r>
              <a:endParaRPr sz="16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swald Regular"/>
                <a:buChar char="●"/>
              </a:pPr>
              <a:r>
                <a:rPr lang="en" sz="1600">
                  <a:solidFill>
                    <a:schemeClr val="dk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Obesity affects nearly 1 in every 5 US children and adolescents - about 13.7 youth in our country are considered “obese.”</a:t>
              </a:r>
              <a:endParaRPr sz="16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swald Regular"/>
                <a:buChar char="●"/>
              </a:pPr>
              <a:r>
                <a:rPr lang="en" sz="1600">
                  <a:solidFill>
                    <a:schemeClr val="dk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The number of young people that commit suicide has been increasing every year since the 1990’s.  </a:t>
              </a:r>
              <a:br>
                <a:rPr lang="en" sz="1600">
                  <a:solidFill>
                    <a:schemeClr val="dk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</a:br>
              <a:endParaRPr sz="16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swald Regular"/>
                <a:buChar char="●"/>
              </a:pPr>
              <a:r>
                <a:rPr lang="en" sz="1600">
                  <a:solidFill>
                    <a:schemeClr val="dk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Experts say teens today face more pressures at home and school, worry about family financial issues, and use more alcohol and drugs.</a:t>
              </a:r>
              <a:endParaRPr sz="16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1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2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b="0" l="0" r="15117" t="0"/>
          <a:stretch/>
        </p:blipFill>
        <p:spPr>
          <a:xfrm>
            <a:off x="3286750" y="0"/>
            <a:ext cx="58124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idx="4294967295" type="body"/>
          </p:nvPr>
        </p:nvSpPr>
        <p:spPr>
          <a:xfrm>
            <a:off x="882275" y="1176725"/>
            <a:ext cx="4034400" cy="31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200">
                <a:latin typeface="Oswald"/>
                <a:ea typeface="Oswald"/>
                <a:cs typeface="Oswald"/>
                <a:sym typeface="Oswald"/>
              </a:rPr>
              <a:t>But they love games and superheroes. </a:t>
            </a:r>
            <a:endParaRPr i="1" sz="32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Oswald"/>
                <a:ea typeface="Oswald"/>
                <a:cs typeface="Oswald"/>
                <a:sym typeface="Oswald"/>
              </a:rPr>
              <a:t>There are not many health apps out there targeted to teens.</a:t>
            </a:r>
            <a:endParaRPr sz="32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17" name="Google Shape;117;p19"/>
          <p:cNvSpPr txBox="1"/>
          <p:nvPr>
            <p:ph idx="4294967295" type="body"/>
          </p:nvPr>
        </p:nvSpPr>
        <p:spPr>
          <a:xfrm>
            <a:off x="806075" y="275550"/>
            <a:ext cx="7333500" cy="1140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Why Make It?</a:t>
            </a:r>
            <a:endParaRPr b="1" sz="3600">
              <a:solidFill>
                <a:srgbClr val="1155CC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118" name="Google Shape;118;p19"/>
          <p:cNvGrpSpPr/>
          <p:nvPr/>
        </p:nvGrpSpPr>
        <p:grpSpPr>
          <a:xfrm>
            <a:off x="5324750" y="0"/>
            <a:ext cx="3413700" cy="5143500"/>
            <a:chOff x="5324750" y="0"/>
            <a:chExt cx="3413700" cy="5143500"/>
          </a:xfrm>
        </p:grpSpPr>
        <p:sp>
          <p:nvSpPr>
            <p:cNvPr id="119" name="Google Shape;119;p19"/>
            <p:cNvSpPr/>
            <p:nvPr/>
          </p:nvSpPr>
          <p:spPr>
            <a:xfrm>
              <a:off x="5324750" y="0"/>
              <a:ext cx="3413700" cy="51435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9"/>
            <p:cNvSpPr txBox="1"/>
            <p:nvPr/>
          </p:nvSpPr>
          <p:spPr>
            <a:xfrm>
              <a:off x="5421550" y="339500"/>
              <a:ext cx="3218700" cy="44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According to the </a:t>
              </a:r>
              <a:r>
                <a:rPr lang="en" sz="1600">
                  <a:solidFill>
                    <a:srgbClr val="28C8E5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National Institutes of Health</a:t>
              </a:r>
              <a:r>
                <a:rPr lang="en" sz="1600">
                  <a:solidFill>
                    <a:schemeClr val="dk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 </a:t>
              </a:r>
              <a:r>
                <a:rPr i="1" lang="en" sz="1600">
                  <a:solidFill>
                    <a:schemeClr val="dk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Games for Health Journal</a:t>
              </a:r>
              <a:r>
                <a:rPr lang="en" sz="1600">
                  <a:solidFill>
                    <a:schemeClr val="dk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:</a:t>
              </a:r>
              <a:endParaRPr sz="16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swald Regular"/>
                <a:buChar char="●"/>
              </a:pPr>
              <a:r>
                <a:rPr lang="en" sz="1600">
                  <a:solidFill>
                    <a:schemeClr val="dk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But v</a:t>
              </a:r>
              <a:r>
                <a:rPr lang="en" sz="1600">
                  <a:solidFill>
                    <a:schemeClr val="dk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ideo games are increasingly proving an educational tool and effective intervention to modify health behaviors in children and adolescents.</a:t>
              </a:r>
              <a:br>
                <a:rPr lang="en" sz="1600">
                  <a:solidFill>
                    <a:schemeClr val="dk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</a:br>
              <a:endParaRPr sz="16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swald Regular"/>
                <a:buChar char="●"/>
              </a:pPr>
              <a:r>
                <a:rPr lang="en" sz="1600">
                  <a:solidFill>
                    <a:schemeClr val="dk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Superheroes are popular among teens and can serve as positive role models.  </a:t>
              </a:r>
              <a:br>
                <a:rPr lang="en" sz="1600">
                  <a:solidFill>
                    <a:schemeClr val="dk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</a:br>
              <a:endParaRPr sz="16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swald Regular"/>
                <a:buChar char="●"/>
              </a:pPr>
              <a:r>
                <a:rPr lang="en" sz="1600">
                  <a:solidFill>
                    <a:schemeClr val="dk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The Marvel Universe is enjoying unprecedented popularity due to the recent blockbuster movie series.</a:t>
              </a:r>
              <a:endParaRPr sz="16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endParaRPr>
            </a:p>
          </p:txBody>
        </p:sp>
        <p:cxnSp>
          <p:nvCxnSpPr>
            <p:cNvPr id="121" name="Google Shape;121;p19"/>
            <p:cNvCxnSpPr/>
            <p:nvPr/>
          </p:nvCxnSpPr>
          <p:spPr>
            <a:xfrm>
              <a:off x="5798475" y="2690675"/>
              <a:ext cx="2577000" cy="0"/>
            </a:xfrm>
            <a:prstGeom prst="straightConnector1">
              <a:avLst/>
            </a:prstGeom>
            <a:noFill/>
            <a:ln cap="flat" cmpd="sng" w="9525">
              <a:solidFill>
                <a:srgbClr val="28C8E5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4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576" y="0"/>
            <a:ext cx="69094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/>
          <p:nvPr/>
        </p:nvSpPr>
        <p:spPr>
          <a:xfrm>
            <a:off x="320800" y="784900"/>
            <a:ext cx="4213200" cy="3635700"/>
          </a:xfrm>
          <a:prstGeom prst="rect">
            <a:avLst/>
          </a:prstGeom>
          <a:solidFill>
            <a:srgbClr val="000000">
              <a:alpha val="370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45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417900" y="7299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Meet Mil</a:t>
            </a:r>
            <a:r>
              <a:rPr b="1" lang="en" sz="36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es.</a:t>
            </a:r>
            <a:endParaRPr b="1" sz="30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D9D9D9"/>
                </a:solidFill>
                <a:latin typeface="Oswald"/>
                <a:ea typeface="Oswald"/>
                <a:cs typeface="Oswald"/>
                <a:sym typeface="Oswald"/>
              </a:rPr>
              <a:t>This fellow inspired our name.  He’s an afro-latino teenage character from the Marvel Universe who followed Peter Parker as “the black Spiderman.” He was featured in the recent Academy-Award-winning animated film “Into the SpiderVerse.” </a:t>
            </a:r>
            <a:endParaRPr i="1" sz="1600">
              <a:solidFill>
                <a:srgbClr val="D9D9D9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1600">
                <a:solidFill>
                  <a:srgbClr val="D9D9D9"/>
                </a:solidFill>
                <a:latin typeface="Oswald"/>
                <a:ea typeface="Oswald"/>
                <a:cs typeface="Oswald"/>
                <a:sym typeface="Oswald"/>
              </a:rPr>
              <a:t>His last name - Miles - is a play on the fact that users can earn points by traveling to their common destinations, and we think he serves as a role model.</a:t>
            </a:r>
            <a:endParaRPr i="1" sz="1600">
              <a:solidFill>
                <a:srgbClr val="D9D9D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0" y="1844"/>
            <a:ext cx="9143999" cy="513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/>
          <p:nvPr/>
        </p:nvSpPr>
        <p:spPr>
          <a:xfrm>
            <a:off x="5646225" y="0"/>
            <a:ext cx="28266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" name="Google Shape;135;p21"/>
          <p:cNvGrpSpPr/>
          <p:nvPr/>
        </p:nvGrpSpPr>
        <p:grpSpPr>
          <a:xfrm>
            <a:off x="6941079" y="2855377"/>
            <a:ext cx="443589" cy="105632"/>
            <a:chOff x="4137525" y="2915950"/>
            <a:chExt cx="869100" cy="207000"/>
          </a:xfrm>
        </p:grpSpPr>
        <p:sp>
          <p:nvSpPr>
            <p:cNvPr id="136" name="Google Shape;136;p2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21"/>
          <p:cNvSpPr txBox="1"/>
          <p:nvPr>
            <p:ph type="ctrTitle"/>
          </p:nvPr>
        </p:nvSpPr>
        <p:spPr>
          <a:xfrm>
            <a:off x="5753380" y="990800"/>
            <a:ext cx="2719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Our Users,</a:t>
            </a:r>
            <a:br>
              <a:rPr lang="en" sz="3000">
                <a:solidFill>
                  <a:srgbClr val="1155CC"/>
                </a:solidFill>
              </a:rPr>
            </a:br>
            <a:r>
              <a:rPr lang="en" sz="3000">
                <a:solidFill>
                  <a:srgbClr val="1155CC"/>
                </a:solidFill>
              </a:rPr>
              <a:t>Their Journey</a:t>
            </a:r>
            <a:endParaRPr sz="30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</a:rPr>
              <a:t>and Our Journey</a:t>
            </a:r>
            <a:endParaRPr sz="30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155CC"/>
              </a:solidFill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223" y="3507425"/>
            <a:ext cx="1752775" cy="139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>
            <p:ph idx="1" type="subTitle"/>
          </p:nvPr>
        </p:nvSpPr>
        <p:spPr>
          <a:xfrm>
            <a:off x="5753250" y="3174875"/>
            <a:ext cx="2719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Colin Whitcomb</a:t>
            </a:r>
            <a:endParaRPr sz="18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